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708" r:id="rId1"/>
  </p:sldMasterIdLst>
  <p:notesMasterIdLst>
    <p:notesMasterId r:id="rId19"/>
  </p:notesMasterIdLst>
  <p:sldIdLst>
    <p:sldId id="256" r:id="rId2"/>
    <p:sldId id="257" r:id="rId3"/>
    <p:sldId id="260" r:id="rId4"/>
    <p:sldId id="261" r:id="rId5"/>
    <p:sldId id="262" r:id="rId6"/>
    <p:sldId id="258" r:id="rId7"/>
    <p:sldId id="259" r:id="rId8"/>
    <p:sldId id="263" r:id="rId9"/>
    <p:sldId id="265" r:id="rId10"/>
    <p:sldId id="278" r:id="rId11"/>
    <p:sldId id="267" r:id="rId12"/>
    <p:sldId id="277" r:id="rId13"/>
    <p:sldId id="269" r:id="rId14"/>
    <p:sldId id="270" r:id="rId15"/>
    <p:sldId id="274" r:id="rId16"/>
    <p:sldId id="275" r:id="rId17"/>
    <p:sldId id="276" r:id="rId1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4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en-SG"/>
          </a:p>
        </p:txBody>
      </p:sp>
      <p:sp>
        <p:nvSpPr>
          <p:cNvPr id="3" name="Date Placeholder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5D9D681E-EBB4-4E8A-8FE1-E5208429251A}" type="datetimeFigureOut">
              <a:rPr lang="en-US" smtClean="0"/>
              <a:t>1/21/2019</a:t>
            </a:fld>
            <a:endParaRPr lang="en-SG"/>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en-SG"/>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768" tIns="47384" rIns="94768" bIns="473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en-SG"/>
          </a:p>
        </p:txBody>
      </p:sp>
      <p:sp>
        <p:nvSpPr>
          <p:cNvPr id="7" name="Slide Number Placehold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ACD1CAE0-1E23-4AB7-8570-63D1B58A0805}" type="slidenum">
              <a:rPr lang="en-SG" smtClean="0"/>
              <a:t>‹#›</a:t>
            </a:fld>
            <a:endParaRPr lang="en-S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CD1CAE0-1E23-4AB7-8570-63D1B58A0805}" type="slidenum">
              <a:rPr lang="en-SG" smtClean="0"/>
              <a:t>4</a:t>
            </a:fld>
            <a:endParaRPr lang="en-SG"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EF4F1F-F069-490C-9AAB-50EA98A43AE8}" type="datetimeFigureOut">
              <a:rPr lang="en-US" smtClean="0"/>
              <a:t>1/21/2019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C03C5DE-6EBE-491F-98B6-3D997EF24655}" type="slidenum">
              <a:rPr lang="en-SG" smtClean="0"/>
              <a:t>‹#›</a:t>
            </a:fld>
            <a:endParaRPr lang="en-SG"/>
          </a:p>
        </p:txBody>
      </p:sp>
    </p:spTree>
    <p:extLst>
      <p:ext uri="{BB962C8B-B14F-4D97-AF65-F5344CB8AC3E}">
        <p14:creationId xmlns:p14="http://schemas.microsoft.com/office/powerpoint/2010/main" val="700762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EF4F1F-F069-490C-9AAB-50EA98A43AE8}" type="datetimeFigureOut">
              <a:rPr lang="en-US" smtClean="0"/>
              <a:t>1/21/2019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C03C5DE-6EBE-491F-98B6-3D997EF24655}" type="slidenum">
              <a:rPr lang="en-SG" smtClean="0"/>
              <a:t>‹#›</a:t>
            </a:fld>
            <a:endParaRPr lang="en-SG"/>
          </a:p>
        </p:txBody>
      </p:sp>
    </p:spTree>
    <p:extLst>
      <p:ext uri="{BB962C8B-B14F-4D97-AF65-F5344CB8AC3E}">
        <p14:creationId xmlns:p14="http://schemas.microsoft.com/office/powerpoint/2010/main" val="146279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EF4F1F-F069-490C-9AAB-50EA98A43AE8}" type="datetimeFigureOut">
              <a:rPr lang="en-US" smtClean="0"/>
              <a:t>1/21/2019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C03C5DE-6EBE-491F-98B6-3D997EF24655}" type="slidenum">
              <a:rPr lang="en-SG" smtClean="0"/>
              <a:t>‹#›</a:t>
            </a:fld>
            <a:endParaRPr lang="en-SG"/>
          </a:p>
        </p:txBody>
      </p:sp>
    </p:spTree>
    <p:extLst>
      <p:ext uri="{BB962C8B-B14F-4D97-AF65-F5344CB8AC3E}">
        <p14:creationId xmlns:p14="http://schemas.microsoft.com/office/powerpoint/2010/main" val="598504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EF4F1F-F069-490C-9AAB-50EA98A43AE8}" type="datetimeFigureOut">
              <a:rPr lang="en-US" smtClean="0"/>
              <a:t>1/21/2019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C03C5DE-6EBE-491F-98B6-3D997EF24655}" type="slidenum">
              <a:rPr lang="en-SG" smtClean="0"/>
              <a:t>‹#›</a:t>
            </a:fld>
            <a:endParaRPr lang="en-SG"/>
          </a:p>
        </p:txBody>
      </p:sp>
    </p:spTree>
    <p:extLst>
      <p:ext uri="{BB962C8B-B14F-4D97-AF65-F5344CB8AC3E}">
        <p14:creationId xmlns:p14="http://schemas.microsoft.com/office/powerpoint/2010/main" val="78049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EF4F1F-F069-490C-9AAB-50EA98A43AE8}" type="datetimeFigureOut">
              <a:rPr lang="en-US" smtClean="0"/>
              <a:t>1/21/2019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FC03C5DE-6EBE-491F-98B6-3D997EF24655}" type="slidenum">
              <a:rPr lang="en-SG" smtClean="0"/>
              <a:t>‹#›</a:t>
            </a:fld>
            <a:endParaRPr lang="en-SG"/>
          </a:p>
        </p:txBody>
      </p:sp>
    </p:spTree>
    <p:extLst>
      <p:ext uri="{BB962C8B-B14F-4D97-AF65-F5344CB8AC3E}">
        <p14:creationId xmlns:p14="http://schemas.microsoft.com/office/powerpoint/2010/main" val="83938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EF4F1F-F069-490C-9AAB-50EA98A43AE8}" type="datetimeFigureOut">
              <a:rPr lang="en-US" smtClean="0"/>
              <a:t>1/21/2019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C03C5DE-6EBE-491F-98B6-3D997EF24655}" type="slidenum">
              <a:rPr lang="en-SG" smtClean="0"/>
              <a:t>‹#›</a:t>
            </a:fld>
            <a:endParaRPr lang="en-SG"/>
          </a:p>
        </p:txBody>
      </p:sp>
    </p:spTree>
    <p:extLst>
      <p:ext uri="{BB962C8B-B14F-4D97-AF65-F5344CB8AC3E}">
        <p14:creationId xmlns:p14="http://schemas.microsoft.com/office/powerpoint/2010/main" val="338273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EF4F1F-F069-490C-9AAB-50EA98A43AE8}" type="datetimeFigureOut">
              <a:rPr lang="en-US" smtClean="0"/>
              <a:t>1/21/2019</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FC03C5DE-6EBE-491F-98B6-3D997EF24655}" type="slidenum">
              <a:rPr lang="en-SG" smtClean="0"/>
              <a:t>‹#›</a:t>
            </a:fld>
            <a:endParaRPr lang="en-SG"/>
          </a:p>
        </p:txBody>
      </p:sp>
    </p:spTree>
    <p:extLst>
      <p:ext uri="{BB962C8B-B14F-4D97-AF65-F5344CB8AC3E}">
        <p14:creationId xmlns:p14="http://schemas.microsoft.com/office/powerpoint/2010/main" val="43622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EF4F1F-F069-490C-9AAB-50EA98A43AE8}" type="datetimeFigureOut">
              <a:rPr lang="en-US" smtClean="0"/>
              <a:t>1/21/2019</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FC03C5DE-6EBE-491F-98B6-3D997EF24655}" type="slidenum">
              <a:rPr lang="en-SG" smtClean="0"/>
              <a:t>‹#›</a:t>
            </a:fld>
            <a:endParaRPr lang="en-SG"/>
          </a:p>
        </p:txBody>
      </p:sp>
    </p:spTree>
    <p:extLst>
      <p:ext uri="{BB962C8B-B14F-4D97-AF65-F5344CB8AC3E}">
        <p14:creationId xmlns:p14="http://schemas.microsoft.com/office/powerpoint/2010/main" val="179769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F4F1F-F069-490C-9AAB-50EA98A43AE8}" type="datetimeFigureOut">
              <a:rPr lang="en-US" smtClean="0"/>
              <a:t>1/21/2019</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FC03C5DE-6EBE-491F-98B6-3D997EF24655}" type="slidenum">
              <a:rPr lang="en-SG" smtClean="0"/>
              <a:t>‹#›</a:t>
            </a:fld>
            <a:endParaRPr lang="en-SG"/>
          </a:p>
        </p:txBody>
      </p:sp>
    </p:spTree>
    <p:extLst>
      <p:ext uri="{BB962C8B-B14F-4D97-AF65-F5344CB8AC3E}">
        <p14:creationId xmlns:p14="http://schemas.microsoft.com/office/powerpoint/2010/main" val="3899092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7EF4F1F-F069-490C-9AAB-50EA98A43AE8}" type="datetimeFigureOut">
              <a:rPr lang="en-US" smtClean="0"/>
              <a:t>1/21/2019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C03C5DE-6EBE-491F-98B6-3D997EF24655}" type="slidenum">
              <a:rPr lang="en-SG" smtClean="0"/>
              <a:t>‹#›</a:t>
            </a:fld>
            <a:endParaRPr lang="en-SG"/>
          </a:p>
        </p:txBody>
      </p:sp>
    </p:spTree>
    <p:extLst>
      <p:ext uri="{BB962C8B-B14F-4D97-AF65-F5344CB8AC3E}">
        <p14:creationId xmlns:p14="http://schemas.microsoft.com/office/powerpoint/2010/main" val="22434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7EF4F1F-F069-490C-9AAB-50EA98A43AE8}" type="datetimeFigureOut">
              <a:rPr lang="en-US" smtClean="0"/>
              <a:t>1/21/2019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FC03C5DE-6EBE-491F-98B6-3D997EF24655}" type="slidenum">
              <a:rPr lang="en-SG" smtClean="0"/>
              <a:t>‹#›</a:t>
            </a:fld>
            <a:endParaRPr lang="en-SG"/>
          </a:p>
        </p:txBody>
      </p:sp>
    </p:spTree>
    <p:extLst>
      <p:ext uri="{BB962C8B-B14F-4D97-AF65-F5344CB8AC3E}">
        <p14:creationId xmlns:p14="http://schemas.microsoft.com/office/powerpoint/2010/main" val="283925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7EF4F1F-F069-490C-9AAB-50EA98A43AE8}" type="datetimeFigureOut">
              <a:rPr lang="en-US" smtClean="0"/>
              <a:t>1/21/2019</a:t>
            </a:fld>
            <a:endParaRPr lang="en-SG"/>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03C5DE-6EBE-491F-98B6-3D997EF24655}" type="slidenum">
              <a:rPr lang="en-SG" smtClean="0"/>
              <a:t>‹#›</a:t>
            </a:fld>
            <a:endParaRPr lang="en-SG"/>
          </a:p>
        </p:txBody>
      </p:sp>
    </p:spTree>
    <p:extLst>
      <p:ext uri="{BB962C8B-B14F-4D97-AF65-F5344CB8AC3E}">
        <p14:creationId xmlns:p14="http://schemas.microsoft.com/office/powerpoint/2010/main" val="4229853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05" y="2343255"/>
            <a:ext cx="8281035" cy="1729000"/>
          </a:xfrm>
        </p:spPr>
        <p:txBody>
          <a:bodyPr>
            <a:noAutofit/>
          </a:bodyPr>
          <a:lstStyle/>
          <a:p>
            <a:pPr algn="l">
              <a:lnSpc>
                <a:spcPct val="115000"/>
              </a:lnSpc>
              <a:spcAft>
                <a:spcPts val="750"/>
              </a:spcAft>
            </a:pPr>
            <a:r>
              <a:rPr lang="zh-CN" altLang="en-US" sz="2000" dirty="0" smtClean="0">
                <a:effectLst/>
                <a:latin typeface="新細明體" panose="02020500000000000000" pitchFamily="18" charset="-120"/>
                <a:ea typeface="新細明體" panose="02020500000000000000" pitchFamily="18" charset="-120"/>
                <a:cs typeface="Times New Roman" panose="02020603050405020304" pitchFamily="18" charset="0"/>
              </a:rPr>
              <a:t>香港中成藥藥品及保健品行業如何拓展東盟市場研討會 暨</a:t>
            </a:r>
            <a:br>
              <a:rPr lang="zh-CN" altLang="en-US" sz="2000" dirty="0" smtClean="0">
                <a:effectLst/>
                <a:latin typeface="新細明體" panose="02020500000000000000" pitchFamily="18" charset="-120"/>
                <a:ea typeface="新細明體" panose="02020500000000000000" pitchFamily="18" charset="-120"/>
                <a:cs typeface="Times New Roman" panose="02020603050405020304" pitchFamily="18" charset="0"/>
              </a:rPr>
            </a:br>
            <a:r>
              <a:rPr lang="zh-CN" altLang="en-US" sz="2000" dirty="0" smtClean="0">
                <a:effectLst/>
                <a:latin typeface="新細明體" panose="02020500000000000000" pitchFamily="18" charset="-120"/>
                <a:ea typeface="新細明體" panose="02020500000000000000" pitchFamily="18" charset="-120"/>
                <a:cs typeface="Times New Roman" panose="02020603050405020304" pitchFamily="18" charset="0"/>
              </a:rPr>
              <a:t>東盟國家藥品進口註冊要求研討會</a:t>
            </a:r>
            <a:r>
              <a:rPr lang="en-US" altLang="zh-CN" sz="2400" dirty="0">
                <a:effectLst/>
                <a:latin typeface="Calibri" panose="020F0502020204030204" pitchFamily="34" charset="0"/>
                <a:ea typeface="黑体" panose="02010609060101010101" pitchFamily="49" charset="-122"/>
                <a:cs typeface="Times New Roman" panose="02020603050405020304" pitchFamily="18" charset="0"/>
              </a:rPr>
              <a:t/>
            </a:r>
            <a:br>
              <a:rPr lang="en-US" altLang="zh-CN" sz="2400" dirty="0">
                <a:effectLst/>
                <a:latin typeface="Calibri" panose="020F0502020204030204" pitchFamily="34" charset="0"/>
                <a:ea typeface="黑体" panose="02010609060101010101" pitchFamily="49" charset="-122"/>
                <a:cs typeface="Times New Roman" panose="02020603050405020304" pitchFamily="18" charset="0"/>
              </a:rPr>
            </a:br>
            <a:r>
              <a:rPr lang="en-US" altLang="zh-CN" sz="2400" dirty="0">
                <a:effectLst/>
                <a:latin typeface="Calibri" panose="020F0502020204030204" pitchFamily="34" charset="0"/>
                <a:ea typeface="黑体" panose="02010609060101010101" pitchFamily="49" charset="-122"/>
                <a:cs typeface="Times New Roman" panose="02020603050405020304" pitchFamily="18" charset="0"/>
              </a:rPr>
              <a:t/>
            </a:r>
            <a:br>
              <a:rPr lang="en-US" altLang="zh-CN" sz="2400" dirty="0">
                <a:effectLst/>
                <a:latin typeface="Calibri" panose="020F0502020204030204" pitchFamily="34" charset="0"/>
                <a:ea typeface="黑体" panose="02010609060101010101" pitchFamily="49" charset="-122"/>
                <a:cs typeface="Times New Roman" panose="02020603050405020304" pitchFamily="18" charset="0"/>
              </a:rPr>
            </a:br>
            <a:r>
              <a:rPr lang="zh-TW" altLang="en-US" sz="3600" dirty="0">
                <a:effectLst/>
              </a:rPr>
              <a:t>進口中藥保健品的最新進展及印尼中草藥註冊政策分享</a:t>
            </a:r>
            <a:endParaRPr lang="zh-CN" altLang="en-US" sz="3600" dirty="0">
              <a:solidFill>
                <a:srgbClr val="FFFF00"/>
              </a:solidFill>
              <a:effectLst/>
              <a:latin typeface="Calibri" panose="020F0502020204030204" pitchFamily="34" charset="0"/>
              <a:ea typeface="黑体" panose="02010609060101010101" pitchFamily="49" charset="-122"/>
              <a:cs typeface="Times New Roman" panose="02020603050405020304" pitchFamily="18" charset="0"/>
            </a:endParaRPr>
          </a:p>
        </p:txBody>
      </p:sp>
      <p:sp>
        <p:nvSpPr>
          <p:cNvPr id="3" name="Subtitle 2"/>
          <p:cNvSpPr>
            <a:spLocks noGrp="1"/>
          </p:cNvSpPr>
          <p:nvPr>
            <p:ph type="subTitle" idx="1"/>
          </p:nvPr>
        </p:nvSpPr>
        <p:spPr>
          <a:xfrm>
            <a:off x="3638155" y="4844733"/>
            <a:ext cx="3677045" cy="1680845"/>
          </a:xfrm>
        </p:spPr>
        <p:txBody>
          <a:bodyPr>
            <a:normAutofit fontScale="97500"/>
          </a:bodyPr>
          <a:lstStyle/>
          <a:p>
            <a:pPr algn="l"/>
            <a:r>
              <a:rPr lang="zh-CN" altLang="en-US" sz="1800" b="1" dirty="0" smtClean="0">
                <a:latin typeface="新細明體" panose="02020500000000000000" pitchFamily="18" charset="-120"/>
                <a:ea typeface="新細明體" panose="02020500000000000000" pitchFamily="18" charset="-120"/>
              </a:rPr>
              <a:t>紀國彰醫師</a:t>
            </a:r>
            <a:endParaRPr lang="en-US" altLang="zh-CN" sz="1800" b="1" dirty="0" smtClean="0">
              <a:latin typeface="新細明體" panose="02020500000000000000" pitchFamily="18" charset="-120"/>
              <a:ea typeface="新細明體" panose="02020500000000000000" pitchFamily="18" charset="-120"/>
            </a:endParaRPr>
          </a:p>
          <a:p>
            <a:pPr algn="l"/>
            <a:r>
              <a:rPr lang="zh-CN" altLang="en-US" sz="1800" b="1" dirty="0" smtClean="0">
                <a:latin typeface="新細明體" panose="02020500000000000000" pitchFamily="18" charset="-120"/>
                <a:ea typeface="新細明體" panose="02020500000000000000" pitchFamily="18" charset="-120"/>
              </a:rPr>
              <a:t>印尼中醫協會          中央總主席</a:t>
            </a:r>
            <a:endParaRPr lang="en-US" altLang="zh-CN" b="1" dirty="0">
              <a:latin typeface="新細明體" panose="02020500000000000000" pitchFamily="18" charset="-120"/>
              <a:ea typeface="新細明體" panose="02020500000000000000" pitchFamily="18" charset="-120"/>
            </a:endParaRPr>
          </a:p>
          <a:p>
            <a:pPr algn="l"/>
            <a:r>
              <a:rPr lang="zh-CN" altLang="en-US" sz="1800" b="1" dirty="0" smtClean="0">
                <a:latin typeface="新細明體" panose="02020500000000000000" pitchFamily="18" charset="-120"/>
                <a:ea typeface="新細明體" panose="02020500000000000000" pitchFamily="18" charset="-120"/>
              </a:rPr>
              <a:t>印尼中華總商會           副秘書長</a:t>
            </a:r>
            <a:endParaRPr lang="en-US" altLang="zh-CN" b="1" dirty="0">
              <a:latin typeface="新細明體" panose="02020500000000000000" pitchFamily="18" charset="-120"/>
              <a:ea typeface="新細明體" panose="02020500000000000000" pitchFamily="18" charset="-120"/>
            </a:endParaRPr>
          </a:p>
          <a:p>
            <a:pPr algn="l"/>
            <a:r>
              <a:rPr lang="zh-CN" altLang="en-US" sz="1800" b="1" dirty="0" smtClean="0">
                <a:latin typeface="新細明體" panose="02020500000000000000" pitchFamily="18" charset="-120"/>
                <a:ea typeface="新細明體" panose="02020500000000000000" pitchFamily="18" charset="-120"/>
              </a:rPr>
              <a:t>世界中醫藥學會聯合會   副主席</a:t>
            </a:r>
          </a:p>
        </p:txBody>
      </p:sp>
      <p:sp>
        <p:nvSpPr>
          <p:cNvPr id="4" name="Line 4"/>
          <p:cNvSpPr>
            <a:spLocks noChangeShapeType="1"/>
          </p:cNvSpPr>
          <p:nvPr/>
        </p:nvSpPr>
        <p:spPr bwMode="auto">
          <a:xfrm>
            <a:off x="367269" y="1161894"/>
            <a:ext cx="8784000" cy="1191"/>
          </a:xfrm>
          <a:prstGeom prst="line">
            <a:avLst/>
          </a:prstGeom>
          <a:noFill/>
          <a:ln w="39688">
            <a:solidFill>
              <a:schemeClr val="accent4"/>
            </a:solidFill>
            <a:round/>
          </a:ln>
        </p:spPr>
        <p:txBody>
          <a:bodyPr/>
          <a:lstStyle>
            <a:defPPr>
              <a:defRPr lang="ja-JP"/>
            </a:defPPr>
            <a:lvl1pPr algn="ctr"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Tahoma" panose="020B0604030504040204" pitchFamily="34" charset="0"/>
                <a:ea typeface="MS PGothic" panose="020B0600070205080204" pitchFamily="34" charset="-128"/>
                <a:cs typeface="+mn-cs"/>
              </a:defRPr>
            </a:lvl1pPr>
            <a:lvl2pPr marL="457200" algn="ctr"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Tahoma" panose="020B0604030504040204" pitchFamily="34" charset="0"/>
                <a:ea typeface="MS PGothic" panose="020B0600070205080204" pitchFamily="34" charset="-128"/>
                <a:cs typeface="+mn-cs"/>
              </a:defRPr>
            </a:lvl2pPr>
            <a:lvl3pPr marL="914400" algn="ctr"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Tahoma" panose="020B0604030504040204" pitchFamily="34" charset="0"/>
                <a:ea typeface="MS PGothic" panose="020B0600070205080204" pitchFamily="34" charset="-128"/>
                <a:cs typeface="+mn-cs"/>
              </a:defRPr>
            </a:lvl3pPr>
            <a:lvl4pPr marL="1371600" algn="ctr"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Tahoma" panose="020B0604030504040204" pitchFamily="34" charset="0"/>
                <a:ea typeface="MS PGothic" panose="020B0600070205080204" pitchFamily="34" charset="-128"/>
                <a:cs typeface="+mn-cs"/>
              </a:defRPr>
            </a:lvl4pPr>
            <a:lvl5pPr marL="1828800" algn="ctr"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Tahoma" panose="020B0604030504040204" pitchFamily="34" charset="0"/>
                <a:ea typeface="MS PGothic" panose="020B0600070205080204" pitchFamily="34" charset="-128"/>
                <a:cs typeface="+mn-cs"/>
              </a:defRPr>
            </a:lvl5pPr>
            <a:lvl6pPr marL="2286000" algn="l" defTabSz="914400" rtl="0" eaLnBrk="1" latinLnBrk="0" hangingPunct="1">
              <a:defRPr kumimoji="1" b="1" kern="1200">
                <a:solidFill>
                  <a:schemeClr val="tx1"/>
                </a:solidFill>
                <a:effectLst>
                  <a:outerShdw blurRad="38100" dist="38100" dir="2700000" algn="tl">
                    <a:srgbClr val="000000">
                      <a:alpha val="43137"/>
                    </a:srgbClr>
                  </a:outerShdw>
                </a:effectLst>
                <a:latin typeface="Tahoma" panose="020B0604030504040204" pitchFamily="34" charset="0"/>
                <a:ea typeface="MS PGothic" panose="020B0600070205080204" pitchFamily="34" charset="-128"/>
                <a:cs typeface="+mn-cs"/>
              </a:defRPr>
            </a:lvl6pPr>
            <a:lvl7pPr marL="2743200" algn="l" defTabSz="914400" rtl="0" eaLnBrk="1" latinLnBrk="0" hangingPunct="1">
              <a:defRPr kumimoji="1" b="1" kern="1200">
                <a:solidFill>
                  <a:schemeClr val="tx1"/>
                </a:solidFill>
                <a:effectLst>
                  <a:outerShdw blurRad="38100" dist="38100" dir="2700000" algn="tl">
                    <a:srgbClr val="000000">
                      <a:alpha val="43137"/>
                    </a:srgbClr>
                  </a:outerShdw>
                </a:effectLst>
                <a:latin typeface="Tahoma" panose="020B0604030504040204" pitchFamily="34" charset="0"/>
                <a:ea typeface="MS PGothic" panose="020B0600070205080204" pitchFamily="34" charset="-128"/>
                <a:cs typeface="+mn-cs"/>
              </a:defRPr>
            </a:lvl7pPr>
            <a:lvl8pPr marL="3200400" algn="l" defTabSz="914400" rtl="0" eaLnBrk="1" latinLnBrk="0" hangingPunct="1">
              <a:defRPr kumimoji="1" b="1" kern="1200">
                <a:solidFill>
                  <a:schemeClr val="tx1"/>
                </a:solidFill>
                <a:effectLst>
                  <a:outerShdw blurRad="38100" dist="38100" dir="2700000" algn="tl">
                    <a:srgbClr val="000000">
                      <a:alpha val="43137"/>
                    </a:srgbClr>
                  </a:outerShdw>
                </a:effectLst>
                <a:latin typeface="Tahoma" panose="020B0604030504040204" pitchFamily="34" charset="0"/>
                <a:ea typeface="MS PGothic" panose="020B0600070205080204" pitchFamily="34" charset="-128"/>
                <a:cs typeface="+mn-cs"/>
              </a:defRPr>
            </a:lvl8pPr>
            <a:lvl9pPr marL="3657600" algn="l" defTabSz="914400" rtl="0" eaLnBrk="1" latinLnBrk="0" hangingPunct="1">
              <a:defRPr kumimoji="1" b="1" kern="1200">
                <a:solidFill>
                  <a:schemeClr val="tx1"/>
                </a:solidFill>
                <a:effectLst>
                  <a:outerShdw blurRad="38100" dist="38100" dir="2700000" algn="tl">
                    <a:srgbClr val="000000">
                      <a:alpha val="43137"/>
                    </a:srgbClr>
                  </a:outerShdw>
                </a:effectLst>
                <a:latin typeface="Tahoma" panose="020B0604030504040204" pitchFamily="34" charset="0"/>
                <a:ea typeface="MS PGothic" panose="020B0600070205080204" pitchFamily="34" charset="-128"/>
                <a:cs typeface="+mn-cs"/>
              </a:defRPr>
            </a:lvl9pPr>
          </a:lstStyle>
          <a:p>
            <a:pPr>
              <a:defRPr/>
            </a:pPr>
            <a:endParaRPr lang="en-SG" sz="1350"/>
          </a:p>
        </p:txBody>
      </p:sp>
      <p:pic>
        <p:nvPicPr>
          <p:cNvPr id="6" name="Picture 3" descr="C:\Users\lenovo\Downloads\中医配伍\中医协会.jpg中医协会"/>
          <p:cNvPicPr>
            <a:picLocks noChangeAspect="1" noChangeArrowheads="1"/>
          </p:cNvPicPr>
          <p:nvPr/>
        </p:nvPicPr>
        <p:blipFill>
          <a:blip r:embed="rId2"/>
          <a:srcRect/>
          <a:stretch>
            <a:fillRect/>
          </a:stretch>
        </p:blipFill>
        <p:spPr bwMode="auto">
          <a:xfrm>
            <a:off x="414655" y="33655"/>
            <a:ext cx="1041400" cy="1041400"/>
          </a:xfrm>
          <a:prstGeom prst="rect">
            <a:avLst/>
          </a:prstGeom>
          <a:noFill/>
          <a:ln w="9525">
            <a:noFill/>
            <a:miter lim="800000"/>
            <a:headEnd/>
            <a:tailEnd/>
          </a:ln>
        </p:spPr>
      </p:pic>
      <p:sp>
        <p:nvSpPr>
          <p:cNvPr id="7" name="Rectangle 109"/>
          <p:cNvSpPr>
            <a:spLocks noChangeArrowheads="1"/>
          </p:cNvSpPr>
          <p:nvPr/>
        </p:nvSpPr>
        <p:spPr bwMode="auto">
          <a:xfrm>
            <a:off x="1566326" y="181528"/>
            <a:ext cx="7234774" cy="891540"/>
          </a:xfrm>
          <a:prstGeom prst="rect">
            <a:avLst/>
          </a:prstGeom>
          <a:noFill/>
          <a:ln w="9525">
            <a:noFill/>
            <a:miter lim="800000"/>
          </a:ln>
        </p:spPr>
        <p:txBody>
          <a:bodyPr wrap="square">
            <a:spAutoFit/>
          </a:bodyPr>
          <a:lstStyle/>
          <a:p>
            <a:r>
              <a:rPr lang="zh-CN" altLang="en-US" sz="2800" b="1" dirty="0" smtClean="0">
                <a:effectLst>
                  <a:outerShdw blurRad="38100" dist="38100" dir="2700000" algn="tl">
                    <a:srgbClr val="000000">
                      <a:alpha val="43137"/>
                    </a:srgbClr>
                  </a:outerShdw>
                </a:effectLst>
                <a:latin typeface="Calibri" panose="020F0502020204030204" pitchFamily="34" charset="0"/>
              </a:rPr>
              <a:t>印尼中醫協會</a:t>
            </a:r>
            <a:endParaRPr lang="en-US" altLang="zh-CN" sz="2800" b="1" dirty="0">
              <a:effectLst>
                <a:outerShdw blurRad="38100" dist="38100" dir="2700000" algn="tl">
                  <a:srgbClr val="000000">
                    <a:alpha val="43137"/>
                  </a:srgbClr>
                </a:outerShdw>
              </a:effectLst>
              <a:latin typeface="Calibri" panose="020F0502020204030204" pitchFamily="34" charset="0"/>
            </a:endParaRPr>
          </a:p>
          <a:p>
            <a:r>
              <a:rPr lang="en-US" sz="2400" b="1" dirty="0">
                <a:latin typeface="Calibri" panose="020F0502020204030204" pitchFamily="34" charset="0"/>
              </a:rPr>
              <a:t>THE INDONESIA CHINESE PHYSICIANS’ ASSOCIATION</a:t>
            </a:r>
            <a:endParaRPr lang="en-SG" sz="2400" b="1" dirty="0">
              <a:latin typeface="Calibri" panose="020F0502020204030204" pitchFamily="34" charset="0"/>
            </a:endParaRPr>
          </a:p>
        </p:txBody>
      </p:sp>
      <p:sp>
        <p:nvSpPr>
          <p:cNvPr id="5" name="Rectangle 2"/>
          <p:cNvSpPr>
            <a:spLocks noChangeArrowheads="1"/>
          </p:cNvSpPr>
          <p:nvPr/>
        </p:nvSpPr>
        <p:spPr bwMode="auto">
          <a:xfrm>
            <a:off x="1288439" y="32849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8" name="Picture 4" descr="C:\Users\lenovo\Pictures\IMG_2811.JPGIMG_2811"/>
          <p:cNvPicPr>
            <a:picLocks noChangeAspect="1" noChangeArrowheads="1"/>
          </p:cNvPicPr>
          <p:nvPr/>
        </p:nvPicPr>
        <p:blipFill>
          <a:blip r:embed="rId3"/>
          <a:srcRect t="10565" r="958"/>
          <a:stretch>
            <a:fillRect/>
          </a:stretch>
        </p:blipFill>
        <p:spPr bwMode="auto">
          <a:xfrm rot="5400000">
            <a:off x="6914515" y="4836160"/>
            <a:ext cx="1970405" cy="14084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07390" y="320675"/>
            <a:ext cx="8103235" cy="5937250"/>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2500" b="1" u="sng" dirty="0" smtClean="0">
                <a:latin typeface="新細明體" panose="02020500000000000000" pitchFamily="18" charset="-120"/>
                <a:ea typeface="新細明體" panose="02020500000000000000" pitchFamily="18" charset="-120"/>
                <a:sym typeface="+mn-ea"/>
              </a:rPr>
              <a:t>適用印尼中藥監管的法例法規</a:t>
            </a:r>
            <a:r>
              <a:rPr lang="en-US" altLang="zh-CN" sz="2800" dirty="0" smtClean="0">
                <a:solidFill>
                  <a:srgbClr val="FF0000"/>
                </a:solidFill>
                <a:sym typeface="+mn-ea"/>
              </a:rPr>
              <a:t/>
            </a:r>
            <a:br>
              <a:rPr lang="en-US" altLang="zh-CN" sz="2800" dirty="0" smtClean="0">
                <a:solidFill>
                  <a:srgbClr val="FF0000"/>
                </a:solidFill>
                <a:sym typeface="+mn-ea"/>
              </a:rPr>
            </a:br>
            <a:r>
              <a:rPr lang="zh-CN" altLang="en-US" sz="2800" dirty="0" smtClean="0">
                <a:solidFill>
                  <a:srgbClr val="FF0000"/>
                </a:solidFill>
              </a:rPr>
              <a:t/>
            </a:r>
            <a:br>
              <a:rPr lang="zh-CN" altLang="en-US" sz="2800" dirty="0" smtClean="0">
                <a:solidFill>
                  <a:srgbClr val="FF0000"/>
                </a:solidFill>
              </a:rPr>
            </a:br>
            <a:r>
              <a:rPr lang="zh-CN" altLang="en-US" sz="2800" dirty="0" smtClean="0">
                <a:solidFill>
                  <a:srgbClr val="FF0000"/>
                </a:solidFill>
              </a:rPr>
              <a:t>   </a:t>
            </a:r>
            <a:r>
              <a:rPr lang="zh-CN" altLang="en-US" sz="2000" dirty="0" smtClean="0"/>
              <a:t>印尼中藥監管的法規框架主要是基於</a:t>
            </a:r>
            <a:r>
              <a:rPr lang="en-US" altLang="zh-CN" sz="2000" dirty="0" err="1" smtClean="0"/>
              <a:t>wh</a:t>
            </a:r>
            <a:r>
              <a:rPr lang="zh-CN" altLang="en-US" sz="2000" dirty="0" smtClean="0"/>
              <a:t>O有關藥品法規的框架，同時，根據國家的具體情況，將本國的一些具體要求進行了調整。該法規框架下，有關中藥的必要的法規要求主要包括以下幾部分:</a:t>
            </a:r>
            <a:r>
              <a:rPr lang="en-US" altLang="zh-CN" sz="2000" dirty="0" smtClean="0"/>
              <a:t/>
            </a:r>
            <a:br>
              <a:rPr lang="en-US" altLang="zh-CN" sz="2000" dirty="0" smtClean="0"/>
            </a:br>
            <a:r>
              <a:rPr lang="zh-CN" altLang="en-US" sz="2000" dirty="0" smtClean="0"/>
              <a:t/>
            </a:r>
            <a:br>
              <a:rPr lang="zh-CN" altLang="en-US" sz="2000" dirty="0" smtClean="0"/>
            </a:br>
            <a:r>
              <a:rPr lang="en-US" altLang="zh-CN" sz="2000" dirty="0" smtClean="0"/>
              <a:t>* </a:t>
            </a:r>
            <a:r>
              <a:rPr lang="zh-CN" altLang="en-US" sz="2000" dirty="0" smtClean="0"/>
              <a:t>原材料和成品的標準化</a:t>
            </a:r>
            <a:r>
              <a:rPr lang="en-US" altLang="zh-CN" sz="2000" dirty="0" smtClean="0"/>
              <a:t/>
            </a:r>
            <a:br>
              <a:rPr lang="en-US" altLang="zh-CN" sz="2000" dirty="0" smtClean="0"/>
            </a:br>
            <a:r>
              <a:rPr lang="en-US" altLang="zh-CN" sz="2000" dirty="0" smtClean="0"/>
              <a:t>* </a:t>
            </a:r>
            <a:r>
              <a:rPr lang="zh-CN" altLang="en-US" sz="2000" dirty="0" smtClean="0"/>
              <a:t>GMP 施要成品的品質 、安全和有效性以及廣告的上市前評估</a:t>
            </a:r>
            <a:r>
              <a:rPr lang="en-US" altLang="zh-CN" sz="2000" dirty="0" smtClean="0"/>
              <a:t/>
            </a:r>
            <a:br>
              <a:rPr lang="en-US" altLang="zh-CN" sz="2000" dirty="0" smtClean="0"/>
            </a:br>
            <a:r>
              <a:rPr lang="zh-CN" altLang="en-US" sz="2000" dirty="0" smtClean="0"/>
              <a:t/>
            </a:r>
            <a:br>
              <a:rPr lang="zh-CN" altLang="en-US" sz="2000" dirty="0" smtClean="0"/>
            </a:br>
            <a:r>
              <a:rPr lang="en-US" altLang="zh-CN" sz="2000" dirty="0" smtClean="0"/>
              <a:t>* </a:t>
            </a:r>
            <a:r>
              <a:rPr lang="zh-CN" altLang="en-US" sz="2000" dirty="0" smtClean="0"/>
              <a:t>上市後監管 : 取樣、實驗室測試 </a:t>
            </a:r>
            <a:r>
              <a:rPr lang="en-US" altLang="zh-CN" sz="2000" dirty="0" smtClean="0"/>
              <a:t>gm</a:t>
            </a:r>
            <a:r>
              <a:rPr lang="zh-CN" altLang="en-US" sz="2000" dirty="0" smtClean="0"/>
              <a:t>P實施要求的檢驗、不良反應、標簽的監管、廣告、公眾警告( public warning)產品召回，法律法規的執行。</a:t>
            </a:r>
            <a:r>
              <a:rPr lang="en-US" altLang="zh-CN" sz="2000" dirty="0" smtClean="0"/>
              <a:t/>
            </a:r>
            <a:br>
              <a:rPr lang="en-US" altLang="zh-CN" sz="2000" dirty="0" smtClean="0"/>
            </a:br>
            <a:r>
              <a:rPr lang="zh-CN" altLang="en-US" sz="2000" dirty="0" smtClean="0"/>
              <a:t/>
            </a:r>
            <a:br>
              <a:rPr lang="zh-CN" altLang="en-US" sz="2000" dirty="0" smtClean="0"/>
            </a:br>
            <a:r>
              <a:rPr lang="zh-CN" altLang="en-US" sz="2000" dirty="0" smtClean="0"/>
              <a:t>具體包括數十條相關法規，不在此一一列出，可參見印尼食品與藥品管理局官方網站 </a:t>
            </a:r>
            <a:r>
              <a:rPr lang="en-US" altLang="zh-CN" sz="2000" dirty="0" smtClean="0"/>
              <a:t>http//jdih.pom.go.id</a:t>
            </a:r>
            <a:br>
              <a:rPr lang="en-US" altLang="zh-CN" sz="2000" dirty="0" smtClean="0"/>
            </a:br>
            <a:r>
              <a:rPr lang="en-US" altLang="zh-CN" sz="2000" dirty="0" smtClean="0"/>
              <a:t/>
            </a:r>
            <a:br>
              <a:rPr lang="en-US" altLang="zh-CN" sz="2000" dirty="0" smtClean="0"/>
            </a:br>
            <a:r>
              <a:rPr lang="zh-CN" altLang="en-US" sz="2000" b="1" u="sng" dirty="0" smtClean="0"/>
              <a:t>註冊的技術要求：</a:t>
            </a:r>
            <a:r>
              <a:rPr lang="en-US" altLang="zh-CN" sz="2000" dirty="0" smtClean="0"/>
              <a:t/>
            </a:r>
            <a:br>
              <a:rPr lang="en-US" altLang="zh-CN" sz="2000" dirty="0" smtClean="0"/>
            </a:br>
            <a:r>
              <a:rPr lang="en-US" altLang="zh-CN" sz="2000" dirty="0" smtClean="0"/>
              <a:t/>
            </a:r>
            <a:br>
              <a:rPr lang="en-US" altLang="zh-CN" sz="2000" dirty="0" smtClean="0"/>
            </a:br>
            <a:r>
              <a:rPr lang="en-US" altLang="zh-CN" sz="2000" dirty="0" err="1" smtClean="0"/>
              <a:t>中藥在上市前必須刑古產品的品質、安全和有效性，並向nadfC進行註冊，家庭工業</a:t>
            </a:r>
            <a:r>
              <a:rPr lang="en-US" altLang="zh-CN" sz="2000" dirty="0" smtClean="0"/>
              <a:t> </a:t>
            </a:r>
            <a:r>
              <a:rPr lang="zh-CN" altLang="en-US" sz="2000" dirty="0" smtClean="0"/>
              <a:t>，</a:t>
            </a:r>
            <a:r>
              <a:rPr lang="en-US" altLang="zh-CN" sz="2000" dirty="0" err="1" smtClean="0"/>
              <a:t>Jamu小販生產的產品除外。傳統藥物註冊時在質</a:t>
            </a:r>
            <a:r>
              <a:rPr lang="en-US" altLang="zh-CN" sz="2000" dirty="0" smtClean="0"/>
              <a:t> 、</a:t>
            </a:r>
            <a:r>
              <a:rPr lang="en-US" altLang="zh-CN" sz="2000" dirty="0" err="1" smtClean="0"/>
              <a:t>安全、有效性、產品標籤</a:t>
            </a:r>
            <a:r>
              <a:rPr lang="en-US" altLang="zh-CN" sz="2000" dirty="0" smtClean="0"/>
              <a:t>/</a:t>
            </a:r>
            <a:r>
              <a:rPr lang="en-US" altLang="zh-CN" sz="2000" dirty="0" err="1" smtClean="0"/>
              <a:t>資訊方面的技術要求</a:t>
            </a:r>
            <a:r>
              <a:rPr lang="en-US" altLang="zh-CN" sz="2000" dirty="0" smtClean="0"/>
              <a:t>.</a:t>
            </a:r>
            <a:br>
              <a:rPr lang="en-US" altLang="zh-CN" sz="2000" dirty="0" smtClean="0"/>
            </a:br>
            <a:r>
              <a:rPr lang="en-US" altLang="zh-CN" sz="2000" dirty="0" smtClean="0"/>
              <a:t/>
            </a:r>
            <a:br>
              <a:rPr lang="en-US" altLang="zh-CN" sz="2000" dirty="0" smtClean="0"/>
            </a:br>
            <a:endParaRPr lang="zh-CN" altLang="en-US" sz="2000" dirty="0"/>
          </a:p>
        </p:txBody>
      </p:sp>
    </p:spTree>
    <p:extLst>
      <p:ext uri="{BB962C8B-B14F-4D97-AF65-F5344CB8AC3E}">
        <p14:creationId xmlns:p14="http://schemas.microsoft.com/office/powerpoint/2010/main" val="888295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22300" y="284480"/>
            <a:ext cx="8064500" cy="6230620"/>
          </a:xfrm>
        </p:spPr>
        <p:txBody>
          <a:bodyPr>
            <a:normAutofit fontScale="90000"/>
          </a:bodyPr>
          <a:lstStyle/>
          <a:p>
            <a:pPr algn="l"/>
            <a:r>
              <a:rPr lang="en-US" altLang="zh-CN" sz="2800" b="1" u="sng" dirty="0" err="1">
                <a:latin typeface="新細明體" panose="02020500000000000000" pitchFamily="18" charset="-120"/>
                <a:ea typeface="新細明體" panose="02020500000000000000" pitchFamily="18" charset="-120"/>
              </a:rPr>
              <a:t>印尼中藥註冊申報檔分為兩類</a:t>
            </a:r>
            <a:r>
              <a:rPr lang="zh-CN" altLang="en-US" sz="2800" b="1" u="sng" dirty="0">
                <a:latin typeface="新細明體" panose="02020500000000000000" pitchFamily="18" charset="-120"/>
                <a:ea typeface="新細明體" panose="02020500000000000000" pitchFamily="18" charset="-120"/>
              </a:rPr>
              <a:t>：</a:t>
            </a:r>
            <a:r>
              <a:rPr lang="en-US" altLang="zh-CN" sz="2000" dirty="0" smtClean="0">
                <a:solidFill>
                  <a:srgbClr val="FF0000"/>
                </a:solidFill>
              </a:rPr>
              <a:t/>
            </a:r>
            <a:br>
              <a:rPr lang="en-US" altLang="zh-CN" sz="2000" dirty="0" smtClean="0">
                <a:solidFill>
                  <a:srgbClr val="FF0000"/>
                </a:solidFill>
              </a:rPr>
            </a:br>
            <a:r>
              <a:rPr lang="en-US" altLang="zh-CN" sz="2000" dirty="0" smtClean="0">
                <a:solidFill>
                  <a:srgbClr val="FF0000"/>
                </a:solidFill>
              </a:rPr>
              <a:t/>
            </a:r>
            <a:br>
              <a:rPr lang="en-US" altLang="zh-CN" sz="2000" dirty="0" smtClean="0">
                <a:solidFill>
                  <a:srgbClr val="FF0000"/>
                </a:solidFill>
              </a:rPr>
            </a:br>
            <a:r>
              <a:rPr lang="en-US" altLang="zh-CN" sz="2000" dirty="0" err="1" smtClean="0"/>
              <a:t>第一類</a:t>
            </a:r>
            <a:r>
              <a:rPr lang="en-US" altLang="zh-CN" sz="2000" dirty="0" smtClean="0"/>
              <a:t> </a:t>
            </a:r>
            <a:r>
              <a:rPr lang="en-US" altLang="zh-CN" sz="2000" dirty="0" err="1" smtClean="0"/>
              <a:t>管理性文件</a:t>
            </a:r>
            <a:r>
              <a:rPr lang="en-US" altLang="zh-CN" sz="2000" dirty="0" smtClean="0"/>
              <a:t> ( administrative documents) </a:t>
            </a:r>
            <a:br>
              <a:rPr lang="en-US" altLang="zh-CN" sz="2000" dirty="0" smtClean="0"/>
            </a:br>
            <a:r>
              <a:rPr lang="en-US" altLang="zh-CN" sz="2000" dirty="0" err="1" smtClean="0"/>
              <a:t>第二類</a:t>
            </a:r>
            <a:r>
              <a:rPr lang="en-US" altLang="zh-CN" sz="2000" dirty="0" smtClean="0"/>
              <a:t> </a:t>
            </a:r>
            <a:r>
              <a:rPr lang="en-US" altLang="zh-CN" sz="2000" dirty="0" err="1" smtClean="0"/>
              <a:t>技術性文件</a:t>
            </a:r>
            <a:r>
              <a:rPr lang="en-US" altLang="zh-CN" sz="2000" dirty="0" smtClean="0"/>
              <a:t> ( technological documents 。</a:t>
            </a:r>
            <a:br>
              <a:rPr lang="en-US" altLang="zh-CN" sz="2000" dirty="0" smtClean="0"/>
            </a:br>
            <a:r>
              <a:rPr lang="en-US" altLang="zh-CN" sz="2000" dirty="0" smtClean="0"/>
              <a:t/>
            </a:r>
            <a:br>
              <a:rPr lang="en-US" altLang="zh-CN" sz="2000" dirty="0" smtClean="0"/>
            </a:br>
            <a:r>
              <a:rPr lang="en-US" altLang="zh-CN" sz="2000" b="1" u="sng" dirty="0" err="1" smtClean="0"/>
              <a:t>第一類管理性文件</a:t>
            </a:r>
            <a:r>
              <a:rPr lang="en-US" altLang="zh-CN" sz="2000" dirty="0" err="1" smtClean="0"/>
              <a:t>包括產品生產國藥政部門出具的產品自由銷售證書，生產商藥品生產許可證、代理銷售委託書</a:t>
            </a:r>
            <a:r>
              <a:rPr lang="en-US" altLang="zh-CN" sz="2000" dirty="0" smtClean="0"/>
              <a:t>( letter of authorization) ，</a:t>
            </a:r>
            <a:r>
              <a:rPr lang="en-US" altLang="zh-CN" sz="2000" dirty="0" err="1" smtClean="0"/>
              <a:t>生產商的gmp</a:t>
            </a:r>
            <a:r>
              <a:rPr lang="en-US" altLang="zh-CN" sz="2000" dirty="0" smtClean="0"/>
              <a:t>(good </a:t>
            </a:r>
            <a:r>
              <a:rPr lang="en-US" altLang="zh-CN" sz="2000" dirty="0" err="1" smtClean="0"/>
              <a:t>manufactorypractice</a:t>
            </a:r>
            <a:r>
              <a:rPr lang="en-US" altLang="zh-CN" sz="2000" dirty="0" smtClean="0"/>
              <a:t>)</a:t>
            </a:r>
            <a:r>
              <a:rPr lang="zh-CN" altLang="en-US" sz="2000" dirty="0" smtClean="0"/>
              <a:t>證</a:t>
            </a:r>
            <a:r>
              <a:rPr lang="en-US" altLang="zh-CN" sz="2000" dirty="0" smtClean="0"/>
              <a:t/>
            </a:r>
            <a:br>
              <a:rPr lang="en-US" altLang="zh-CN" sz="2000" dirty="0" smtClean="0"/>
            </a:br>
            <a:r>
              <a:rPr lang="en-US" altLang="zh-CN" sz="2000" dirty="0" smtClean="0"/>
              <a:t/>
            </a:r>
            <a:br>
              <a:rPr lang="en-US" altLang="zh-CN" sz="2000" dirty="0" smtClean="0"/>
            </a:br>
            <a:r>
              <a:rPr lang="zh-CN" altLang="en-US" sz="2000" b="1" u="sng" dirty="0" smtClean="0"/>
              <a:t>第二類技術性</a:t>
            </a:r>
            <a:r>
              <a:rPr lang="en-US" altLang="zh-CN" sz="2000" b="1" u="sng" dirty="0" err="1" smtClean="0"/>
              <a:t>文件</a:t>
            </a:r>
            <a:r>
              <a:rPr lang="zh-CN" altLang="en-US" sz="2000" dirty="0" smtClean="0"/>
              <a:t>包括產品配方表產品使用說明 、產品生產工藝、產品原料品質標準產品品質分析報告、產品穩定性研究報 。</a:t>
            </a:r>
            <a:r>
              <a:rPr lang="en-US" altLang="zh-CN" sz="2000" dirty="0" smtClean="0"/>
              <a:t/>
            </a:r>
            <a:br>
              <a:rPr lang="en-US" altLang="zh-CN" sz="2000" dirty="0" smtClean="0"/>
            </a:br>
            <a:r>
              <a:rPr lang="zh-CN" altLang="en-US" sz="2000" dirty="0" smtClean="0"/>
              <a:t/>
            </a:r>
            <a:br>
              <a:rPr lang="zh-CN" altLang="en-US" sz="2000" dirty="0" smtClean="0"/>
            </a:br>
            <a:r>
              <a:rPr lang="zh-CN" altLang="en-US" sz="2000" dirty="0" smtClean="0"/>
              <a:t>   對於進口傳統藥物，還需要提供</a:t>
            </a:r>
            <a:r>
              <a:rPr lang="en-US" altLang="zh-CN" sz="2000" dirty="0" smtClean="0"/>
              <a:t>NADFC</a:t>
            </a:r>
            <a:r>
              <a:rPr lang="zh-CN" altLang="en-US" sz="2000" dirty="0" smtClean="0"/>
              <a:t>指定的檢驗機構對產品的分析報告 （主要包括微生物和重金屬的檢測）</a:t>
            </a:r>
            <a:br>
              <a:rPr lang="zh-CN" altLang="en-US" sz="2000" dirty="0" smtClean="0"/>
            </a:br>
            <a:r>
              <a:rPr lang="zh-CN" altLang="en-US" sz="2000" dirty="0" smtClean="0"/>
              <a:t>   </a:t>
            </a:r>
            <a:r>
              <a:rPr lang="en-US" altLang="zh-CN" sz="2000" dirty="0" smtClean="0"/>
              <a:t/>
            </a:r>
            <a:br>
              <a:rPr lang="en-US" altLang="zh-CN" sz="2000" dirty="0" smtClean="0"/>
            </a:br>
            <a:r>
              <a:rPr lang="zh-CN" altLang="en-US" sz="2000" dirty="0" smtClean="0"/>
              <a:t>除以上申報文外，由於印尼為穆斯林因家，</a:t>
            </a:r>
            <a:r>
              <a:rPr lang="en-US" altLang="zh-CN" sz="2000" dirty="0" smtClean="0"/>
              <a:t> NADFC</a:t>
            </a:r>
            <a:r>
              <a:rPr lang="zh-CN" altLang="en-US" sz="2000" dirty="0" smtClean="0"/>
              <a:t>對於膠囊劑產品， 要提供膠囊殼的清真證明 </a:t>
            </a:r>
            <a:r>
              <a:rPr lang="en-US" altLang="zh-CN" sz="2000" dirty="0" smtClean="0"/>
              <a:t>(</a:t>
            </a:r>
            <a:r>
              <a:rPr lang="zh-CN" altLang="en-US" sz="2000" dirty="0" smtClean="0"/>
              <a:t>halal certificate) ，如果採用動物源性膠囊殼，必須採用牛源性原材料 並且要提供無瘋牛病因子(BSE）證明。</a:t>
            </a:r>
            <a:r>
              <a:rPr lang="en-US" altLang="zh-CN" sz="2000" dirty="0" smtClean="0"/>
              <a:t/>
            </a:r>
            <a:br>
              <a:rPr lang="en-US" altLang="zh-CN" sz="2000" dirty="0" smtClean="0"/>
            </a:br>
            <a:r>
              <a:rPr lang="zh-CN" altLang="en-US" sz="2000" dirty="0" smtClean="0"/>
              <a:t/>
            </a:r>
            <a:br>
              <a:rPr lang="zh-CN" altLang="en-US" sz="2000" dirty="0" smtClean="0"/>
            </a:br>
            <a:r>
              <a:rPr lang="zh-CN" altLang="en-US" sz="2000" dirty="0" smtClean="0"/>
              <a:t>中藥註冊許可證的有效期為5年 註冊不需要支付費用。產品註冊時間根據產品的風險類別而不同:</a:t>
            </a:r>
            <a:br>
              <a:rPr lang="zh-CN" altLang="en-US" sz="2000" dirty="0" smtClean="0"/>
            </a:br>
            <a:r>
              <a:rPr lang="zh-CN" altLang="en-US" sz="2000" dirty="0" smtClean="0"/>
              <a:t>·    低風險產品， 7-15工作日</a:t>
            </a:r>
            <a:br>
              <a:rPr lang="zh-CN" altLang="en-US" sz="2000" dirty="0" smtClean="0"/>
            </a:br>
            <a:r>
              <a:rPr lang="zh-CN" altLang="en-US" sz="2000" dirty="0" smtClean="0"/>
              <a:t>·    中等風險產品， 30-</a:t>
            </a:r>
            <a:r>
              <a:rPr lang="en-US" altLang="zh-CN" sz="2000" dirty="0" smtClean="0"/>
              <a:t>60</a:t>
            </a:r>
            <a:r>
              <a:rPr lang="zh-CN" altLang="en-US" sz="2000" dirty="0" smtClean="0"/>
              <a:t>工作日</a:t>
            </a:r>
            <a:br>
              <a:rPr lang="zh-CN" altLang="en-US" sz="2000" dirty="0" smtClean="0"/>
            </a:br>
            <a:r>
              <a:rPr lang="zh-CN" altLang="en-US" sz="2000" dirty="0" smtClean="0"/>
              <a:t>·    高風險產品， 90-120工作日</a:t>
            </a:r>
            <a:endParaRPr lang="zh-CN" altLang="en-US" sz="2000" dirty="0"/>
          </a:p>
        </p:txBody>
      </p:sp>
      <p:sp>
        <p:nvSpPr>
          <p:cNvPr id="3" name="副标题 2"/>
          <p:cNvSpPr>
            <a:spLocks noGrp="1"/>
          </p:cNvSpPr>
          <p:nvPr>
            <p:ph type="subTitle" idx="1"/>
          </p:nvPr>
        </p:nvSpPr>
        <p:spPr>
          <a:xfrm>
            <a:off x="914400" y="10795"/>
            <a:ext cx="7772400" cy="197485"/>
          </a:xfrm>
        </p:spPr>
        <p:txBody>
          <a:bodyPr>
            <a:normAutofit fontScale="52500" lnSpcReduction="20000"/>
          </a:bodyPr>
          <a:lstStyle/>
          <a:p>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8174" y="425100"/>
            <a:ext cx="7743825" cy="1754326"/>
          </a:xfrm>
          <a:prstGeom prst="rect">
            <a:avLst/>
          </a:prstGeom>
        </p:spPr>
        <p:txBody>
          <a:bodyPr wrap="square">
            <a:spAutoFit/>
          </a:bodyPr>
          <a:lstStyle/>
          <a:p>
            <a:r>
              <a:rPr lang="zh-CN" altLang="en-US" b="1" u="sng" dirty="0" smtClean="0">
                <a:latin typeface="新細明體" panose="02020500000000000000" pitchFamily="18" charset="-120"/>
                <a:ea typeface="新細明體" panose="02020500000000000000" pitchFamily="18" charset="-120"/>
              </a:rPr>
              <a:t>註冊</a:t>
            </a:r>
            <a:r>
              <a:rPr lang="zh-CN" altLang="en-US" b="1" u="sng" dirty="0">
                <a:latin typeface="新細明體" panose="02020500000000000000" pitchFamily="18" charset="-120"/>
                <a:ea typeface="新細明體" panose="02020500000000000000" pitchFamily="18" charset="-120"/>
              </a:rPr>
              <a:t>申請</a:t>
            </a:r>
            <a:r>
              <a:rPr lang="zh-CN" altLang="en-US" b="1" u="sng" dirty="0" smtClean="0">
                <a:latin typeface="新細明體" panose="02020500000000000000" pitchFamily="18" charset="-120"/>
                <a:ea typeface="新細明體" panose="02020500000000000000" pitchFamily="18" charset="-120"/>
              </a:rPr>
              <a:t>程式</a:t>
            </a:r>
            <a:endParaRPr lang="en-US" altLang="zh-CN" b="1" u="sng" dirty="0" smtClean="0">
              <a:latin typeface="新細明體" panose="02020500000000000000" pitchFamily="18" charset="-120"/>
              <a:ea typeface="新細明體" panose="02020500000000000000" pitchFamily="18" charset="-120"/>
            </a:endParaRPr>
          </a:p>
          <a:p>
            <a:r>
              <a:rPr lang="zh-CN" altLang="en-US" dirty="0">
                <a:latin typeface="新細明體" panose="02020500000000000000" pitchFamily="18" charset="-120"/>
                <a:ea typeface="新細明體" panose="02020500000000000000" pitchFamily="18" charset="-120"/>
              </a:rPr>
              <a:t/>
            </a:r>
            <a:br>
              <a:rPr lang="zh-CN" altLang="en-US" dirty="0">
                <a:latin typeface="新細明體" panose="02020500000000000000" pitchFamily="18" charset="-120"/>
                <a:ea typeface="新細明體" panose="02020500000000000000" pitchFamily="18" charset="-120"/>
              </a:rPr>
            </a:br>
            <a:r>
              <a:rPr lang="zh-CN" altLang="en-US" dirty="0">
                <a:latin typeface="新細明體" panose="02020500000000000000" pitchFamily="18" charset="-120"/>
                <a:ea typeface="新細明體" panose="02020500000000000000" pitchFamily="18" charset="-120"/>
              </a:rPr>
              <a:t>印尼中藥註冊的審批部門</a:t>
            </a:r>
            <a:r>
              <a:rPr lang="zh-CN" altLang="en-US" dirty="0" smtClean="0">
                <a:latin typeface="新細明體" panose="02020500000000000000" pitchFamily="18" charset="-120"/>
                <a:ea typeface="新細明體" panose="02020500000000000000" pitchFamily="18" charset="-120"/>
              </a:rPr>
              <a:t>為</a:t>
            </a:r>
            <a:r>
              <a:rPr lang="en-US" altLang="zh-CN" dirty="0" smtClean="0">
                <a:latin typeface="新細明體" panose="02020500000000000000" pitchFamily="18" charset="-120"/>
                <a:ea typeface="新細明體" panose="02020500000000000000" pitchFamily="18" charset="-120"/>
              </a:rPr>
              <a:t>NADFC</a:t>
            </a:r>
            <a:r>
              <a:rPr lang="zh-CN" altLang="en-US" dirty="0" smtClean="0">
                <a:latin typeface="新細明體" panose="02020500000000000000" pitchFamily="18" charset="-120"/>
                <a:ea typeface="新細明體" panose="02020500000000000000" pitchFamily="18" charset="-120"/>
              </a:rPr>
              <a:t>。</a:t>
            </a:r>
            <a:r>
              <a:rPr lang="zh-CN" altLang="en-US" dirty="0">
                <a:latin typeface="新細明體" panose="02020500000000000000" pitchFamily="18" charset="-120"/>
                <a:ea typeface="新細明體" panose="02020500000000000000" pitchFamily="18" charset="-120"/>
              </a:rPr>
              <a:t>中藥的註冊分為兩個步驟</a:t>
            </a:r>
            <a:r>
              <a:rPr lang="zh-CN" altLang="en-US" dirty="0" smtClean="0">
                <a:latin typeface="新細明體" panose="02020500000000000000" pitchFamily="18" charset="-120"/>
                <a:ea typeface="新細明體" panose="02020500000000000000" pitchFamily="18" charset="-120"/>
              </a:rPr>
              <a:t>:</a:t>
            </a:r>
            <a:endParaRPr lang="en-US" altLang="zh-CN" dirty="0" smtClean="0">
              <a:latin typeface="新細明體" panose="02020500000000000000" pitchFamily="18" charset="-120"/>
              <a:ea typeface="新細明體" panose="02020500000000000000" pitchFamily="18" charset="-120"/>
            </a:endParaRPr>
          </a:p>
          <a:p>
            <a:endParaRPr lang="en-US" altLang="zh-CN" dirty="0" smtClean="0">
              <a:latin typeface="新細明體" panose="02020500000000000000" pitchFamily="18" charset="-120"/>
              <a:ea typeface="新細明體" panose="02020500000000000000" pitchFamily="18" charset="-120"/>
            </a:endParaRPr>
          </a:p>
          <a:p>
            <a:r>
              <a:rPr lang="zh-CN" altLang="en-US" dirty="0" smtClean="0">
                <a:latin typeface="新細明體" panose="02020500000000000000" pitchFamily="18" charset="-120"/>
                <a:ea typeface="新細明體" panose="02020500000000000000" pitchFamily="18" charset="-120"/>
              </a:rPr>
              <a:t>第一</a:t>
            </a:r>
            <a:r>
              <a:rPr lang="zh-CN" altLang="en-US" dirty="0">
                <a:latin typeface="新細明體" panose="02020500000000000000" pitchFamily="18" charset="-120"/>
                <a:ea typeface="新細明體" panose="02020500000000000000" pitchFamily="18" charset="-120"/>
              </a:rPr>
              <a:t>步為預評估，第二步為評估。產品註冊批准之後 </a:t>
            </a:r>
            <a:r>
              <a:rPr lang="zh-CN" altLang="en-US" dirty="0" smtClean="0">
                <a:latin typeface="新細明體" panose="02020500000000000000" pitchFamily="18" charset="-120"/>
                <a:ea typeface="新細明體" panose="02020500000000000000" pitchFamily="18" charset="-120"/>
              </a:rPr>
              <a:t>，將</a:t>
            </a:r>
            <a:r>
              <a:rPr lang="zh-CN" altLang="en-US" dirty="0">
                <a:latin typeface="新細明體" panose="02020500000000000000" pitchFamily="18" charset="-120"/>
                <a:ea typeface="新細明體" panose="02020500000000000000" pitchFamily="18" charset="-120"/>
              </a:rPr>
              <a:t>給予註冊號</a:t>
            </a:r>
            <a:r>
              <a:rPr lang="zh-CN" altLang="en-US" dirty="0" smtClean="0">
                <a:latin typeface="新細明體" panose="02020500000000000000" pitchFamily="18" charset="-120"/>
                <a:ea typeface="新細明體" panose="02020500000000000000" pitchFamily="18" charset="-120"/>
              </a:rPr>
              <a:t>為</a:t>
            </a:r>
            <a:r>
              <a:rPr lang="en-US" altLang="zh-CN" dirty="0" err="1" smtClean="0">
                <a:latin typeface="新細明體" panose="02020500000000000000" pitchFamily="18" charset="-120"/>
                <a:ea typeface="新細明體" panose="02020500000000000000" pitchFamily="18" charset="-120"/>
              </a:rPr>
              <a:t>pom</a:t>
            </a:r>
            <a:r>
              <a:rPr lang="zh-CN" altLang="en-US" dirty="0" smtClean="0">
                <a:latin typeface="新細明體" panose="02020500000000000000" pitchFamily="18" charset="-120"/>
                <a:ea typeface="新細明體" panose="02020500000000000000" pitchFamily="18" charset="-120"/>
              </a:rPr>
              <a:t> </a:t>
            </a:r>
            <a:r>
              <a:rPr lang="zh-CN" altLang="en-US" dirty="0">
                <a:latin typeface="新細明體" panose="02020500000000000000" pitchFamily="18" charset="-120"/>
                <a:ea typeface="新細明體" panose="02020500000000000000" pitchFamily="18" charset="-120"/>
              </a:rPr>
              <a:t>TI</a:t>
            </a:r>
            <a:endParaRPr lang="en-US" dirty="0">
              <a:latin typeface="新細明體" panose="02020500000000000000" pitchFamily="18" charset="-120"/>
              <a:ea typeface="新細明體" panose="02020500000000000000" pitchFamily="18" charset="-120"/>
            </a:endParaRPr>
          </a:p>
        </p:txBody>
      </p:sp>
      <p:pic>
        <p:nvPicPr>
          <p:cNvPr id="5" name="内容占位符 3" descr="IMG_20190113_165310"/>
          <p:cNvPicPr>
            <a:picLocks noChangeAspect="1"/>
          </p:cNvPicPr>
          <p:nvPr/>
        </p:nvPicPr>
        <p:blipFill>
          <a:blip r:embed="rId2"/>
          <a:stretch>
            <a:fillRect/>
          </a:stretch>
        </p:blipFill>
        <p:spPr>
          <a:xfrm>
            <a:off x="742948" y="2360401"/>
            <a:ext cx="7534275" cy="3887999"/>
          </a:xfrm>
          <a:prstGeom prst="rect">
            <a:avLst/>
          </a:prstGeom>
        </p:spPr>
      </p:pic>
    </p:spTree>
    <p:extLst>
      <p:ext uri="{BB962C8B-B14F-4D97-AF65-F5344CB8AC3E}">
        <p14:creationId xmlns:p14="http://schemas.microsoft.com/office/powerpoint/2010/main" val="2769018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96265" y="310516"/>
            <a:ext cx="8090535" cy="3128183"/>
          </a:xfrm>
        </p:spPr>
        <p:txBody>
          <a:bodyPr>
            <a:normAutofit fontScale="90000"/>
          </a:bodyPr>
          <a:lstStyle/>
          <a:p>
            <a:pPr algn="l"/>
            <a:r>
              <a:rPr lang="zh-CN" altLang="en-US" sz="2800" b="1" u="sng" dirty="0" smtClean="0"/>
              <a:t>對中藥的品質控制要求</a:t>
            </a:r>
            <a:r>
              <a:rPr lang="en-US" altLang="zh-CN" sz="2000" dirty="0" smtClean="0"/>
              <a:t/>
            </a:r>
            <a:br>
              <a:rPr lang="en-US" altLang="zh-CN" sz="2000" dirty="0" smtClean="0"/>
            </a:br>
            <a:r>
              <a:rPr lang="en-US" altLang="zh-CN" sz="2000" dirty="0"/>
              <a:t/>
            </a:r>
            <a:br>
              <a:rPr lang="en-US" altLang="zh-CN" sz="2000" dirty="0"/>
            </a:br>
            <a:r>
              <a:rPr lang="zh-CN" altLang="en-US" sz="2000" dirty="0" smtClean="0"/>
              <a:t>印尼對傳統藥物的品質要求主要體現在傳統藥物中重金屬 、農藥殘留微生物等有害物質的限量要求。此外，印尼還發佈了有關禁止傳統藥物中含有某些物質的法規。</a:t>
            </a:r>
            <a:br>
              <a:rPr lang="zh-CN" altLang="en-US" sz="2000" dirty="0" smtClean="0"/>
            </a:br>
            <a:r>
              <a:rPr lang="zh-CN" altLang="en-US" sz="2000" dirty="0" smtClean="0"/>
              <a:t/>
            </a:r>
            <a:br>
              <a:rPr lang="zh-CN" altLang="en-US" sz="2000" dirty="0" smtClean="0"/>
            </a:br>
            <a:r>
              <a:rPr lang="zh-CN" altLang="en-US" sz="2200" b="1" u="sng" dirty="0" smtClean="0"/>
              <a:t> 重金屬</a:t>
            </a:r>
            <a:r>
              <a:rPr lang="en-US" altLang="zh-CN" sz="2800" dirty="0" smtClean="0">
                <a:solidFill>
                  <a:srgbClr val="FF0000"/>
                </a:solidFill>
              </a:rPr>
              <a:t/>
            </a:r>
            <a:br>
              <a:rPr lang="en-US" altLang="zh-CN" sz="2800" dirty="0" smtClean="0">
                <a:solidFill>
                  <a:srgbClr val="FF0000"/>
                </a:solidFill>
              </a:rPr>
            </a:br>
            <a:r>
              <a:rPr lang="zh-CN" altLang="en-US" sz="2800" dirty="0" smtClean="0">
                <a:solidFill>
                  <a:srgbClr val="FF0000"/>
                </a:solidFill>
              </a:rPr>
              <a:t/>
            </a:r>
            <a:br>
              <a:rPr lang="zh-CN" altLang="en-US" sz="2800" dirty="0" smtClean="0">
                <a:solidFill>
                  <a:srgbClr val="FF0000"/>
                </a:solidFill>
              </a:rPr>
            </a:br>
            <a:r>
              <a:rPr lang="zh-CN" altLang="en-US" sz="2000" dirty="0" smtClean="0"/>
              <a:t>印尼對傳統藥物中重金屬的限量要求主要在第03725甩/SKNIII89號法規中進行規定。對傳統藥物中汞 、鉛 、鎘 、砷( As) </a:t>
            </a:r>
            <a:r>
              <a:rPr lang="en-US" altLang="zh-CN" sz="2000" dirty="0" smtClean="0"/>
              <a:t>4</a:t>
            </a:r>
            <a:r>
              <a:rPr lang="zh-CN" altLang="en-US" sz="2000" dirty="0" smtClean="0"/>
              <a:t>種重金屬 限量標準分別為</a:t>
            </a:r>
            <a:r>
              <a:rPr lang="en-US" altLang="zh-CN" sz="2000" dirty="0" smtClean="0"/>
              <a:t>0.03ppm,2.0ppm,0.01ppm,0.1ppm</a:t>
            </a:r>
            <a:endParaRPr lang="zh-CN" altLang="en-US" sz="2000" dirty="0"/>
          </a:p>
        </p:txBody>
      </p:sp>
      <p:sp>
        <p:nvSpPr>
          <p:cNvPr id="3" name="副标题 2"/>
          <p:cNvSpPr>
            <a:spLocks noGrp="1"/>
          </p:cNvSpPr>
          <p:nvPr>
            <p:ph type="subTitle" idx="1"/>
          </p:nvPr>
        </p:nvSpPr>
        <p:spPr>
          <a:xfrm>
            <a:off x="914400" y="48260"/>
            <a:ext cx="7772400" cy="122555"/>
          </a:xfrm>
        </p:spPr>
        <p:txBody>
          <a:bodyPr>
            <a:normAutofit fontScale="25000" lnSpcReduction="20000"/>
          </a:bodyPr>
          <a:lstStyle/>
          <a:p>
            <a:endParaRPr lang="zh-CN" altLang="en-US"/>
          </a:p>
        </p:txBody>
      </p:sp>
      <p:pic>
        <p:nvPicPr>
          <p:cNvPr id="4" name="内容占位符 3" descr="IMG_20190113_173633"/>
          <p:cNvPicPr>
            <a:picLocks noChangeAspect="1"/>
          </p:cNvPicPr>
          <p:nvPr/>
        </p:nvPicPr>
        <p:blipFill>
          <a:blip r:embed="rId2"/>
          <a:stretch>
            <a:fillRect/>
          </a:stretch>
        </p:blipFill>
        <p:spPr>
          <a:xfrm>
            <a:off x="4257041" y="3578400"/>
            <a:ext cx="4429759" cy="291701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81330" y="581025"/>
            <a:ext cx="8205470" cy="5295899"/>
          </a:xfrm>
        </p:spPr>
        <p:txBody>
          <a:bodyPr>
            <a:normAutofit fontScale="90000"/>
          </a:bodyPr>
          <a:lstStyle/>
          <a:p>
            <a:pPr algn="l"/>
            <a:r>
              <a:rPr lang="zh-CN" altLang="en-US" sz="2200" b="1" u="sng" dirty="0" smtClean="0"/>
              <a:t>農藥殘留</a:t>
            </a:r>
            <a:r>
              <a:rPr lang="en-US" altLang="zh-CN" sz="2800" dirty="0" smtClean="0"/>
              <a:t/>
            </a:r>
            <a:br>
              <a:rPr lang="en-US" altLang="zh-CN" sz="2800" dirty="0" smtClean="0"/>
            </a:br>
            <a:r>
              <a:rPr lang="zh-CN" altLang="en-US" sz="2800" dirty="0" smtClean="0"/>
              <a:t/>
            </a:r>
            <a:br>
              <a:rPr lang="zh-CN" altLang="en-US" sz="2800" dirty="0" smtClean="0"/>
            </a:br>
            <a:r>
              <a:rPr lang="zh-CN" altLang="en-US" sz="2800" dirty="0" smtClean="0"/>
              <a:t>    </a:t>
            </a:r>
            <a:r>
              <a:rPr lang="zh-CN" altLang="en-US" sz="2400" dirty="0" smtClean="0"/>
              <a:t>印尼對傳統藥物中農藥殘留的限量要求主要在881IMENKES/SKB</a:t>
            </a:r>
            <a:r>
              <a:rPr lang="en-US" altLang="zh-CN" sz="2400" dirty="0" smtClean="0"/>
              <a:t>/</a:t>
            </a:r>
            <a:r>
              <a:rPr lang="zh-CN" altLang="en-US" sz="2400" dirty="0" smtClean="0"/>
              <a:t> </a:t>
            </a:r>
            <a:r>
              <a:rPr lang="en-US" altLang="zh-CN" sz="2400" dirty="0"/>
              <a:t>v</a:t>
            </a:r>
            <a:r>
              <a:rPr lang="zh-CN" altLang="en-US" sz="2400" dirty="0"/>
              <a:t>III</a:t>
            </a:r>
            <a:r>
              <a:rPr lang="en-US" altLang="zh-CN" sz="2400" dirty="0"/>
              <a:t>1</a:t>
            </a:r>
            <a:r>
              <a:rPr lang="zh-CN" altLang="en-US" sz="2400" dirty="0"/>
              <a:t>996和</a:t>
            </a:r>
            <a:r>
              <a:rPr lang="en-US" altLang="zh-CN" sz="2400" dirty="0"/>
              <a:t>711/</a:t>
            </a:r>
            <a:r>
              <a:rPr lang="en-US" altLang="zh-CN" sz="2400" dirty="0" err="1"/>
              <a:t>kpts</a:t>
            </a:r>
            <a:r>
              <a:rPr lang="en-US" altLang="zh-CN" sz="2400" dirty="0"/>
              <a:t>/tp.2</a:t>
            </a:r>
            <a:r>
              <a:rPr lang="zh-CN" altLang="en-US" sz="2400" dirty="0"/>
              <a:t>70/8 /</a:t>
            </a:r>
            <a:r>
              <a:rPr lang="en-US" altLang="zh-CN" sz="2400" dirty="0" smtClean="0"/>
              <a:t>1</a:t>
            </a:r>
            <a:r>
              <a:rPr lang="zh-CN" altLang="en-US" sz="2400" dirty="0" smtClean="0"/>
              <a:t>996號法規 “農產品中的農藥殘留限量”中進行規定 (本限量要求較多， 請參閱法規原文)</a:t>
            </a:r>
            <a:br>
              <a:rPr lang="zh-CN" altLang="en-US" sz="2400" dirty="0" smtClean="0"/>
            </a:br>
            <a:r>
              <a:rPr lang="en-US" altLang="zh-CN" sz="2400" dirty="0" smtClean="0"/>
              <a:t/>
            </a:r>
            <a:br>
              <a:rPr lang="en-US" altLang="zh-CN" sz="2400" dirty="0" smtClean="0"/>
            </a:br>
            <a:r>
              <a:rPr lang="zh-CN" altLang="en-US" sz="2200" b="1" u="sng" dirty="0"/>
              <a:t>其他</a:t>
            </a:r>
            <a:r>
              <a:rPr lang="zh-CN" altLang="en-US" sz="2200" b="1" u="sng" dirty="0" smtClean="0"/>
              <a:t>物質</a:t>
            </a:r>
            <a:r>
              <a:rPr lang="en-US" altLang="zh-CN" sz="2200" b="1" u="sng" dirty="0" smtClean="0"/>
              <a:t/>
            </a:r>
            <a:br>
              <a:rPr lang="en-US" altLang="zh-CN" sz="2200" b="1" u="sng" dirty="0" smtClean="0"/>
            </a:br>
            <a:r>
              <a:rPr lang="zh-CN" altLang="en-US" sz="2400" dirty="0" smtClean="0"/>
              <a:t/>
            </a:r>
            <a:br>
              <a:rPr lang="zh-CN" altLang="en-US" sz="2400" dirty="0" smtClean="0"/>
            </a:br>
            <a:r>
              <a:rPr lang="zh-CN" altLang="en-US" sz="2400" dirty="0" smtClean="0"/>
              <a:t>     1983衛生部發佈的第1</a:t>
            </a:r>
            <a:r>
              <a:rPr lang="en-US" altLang="zh-CN" sz="2400" dirty="0" smtClean="0"/>
              <a:t>46</a:t>
            </a:r>
            <a:r>
              <a:rPr lang="zh-CN" altLang="en-US" sz="2400" dirty="0"/>
              <a:t>4/dd-</a:t>
            </a:r>
            <a:r>
              <a:rPr lang="en-US" altLang="zh-CN" sz="2400" dirty="0" err="1" smtClean="0"/>
              <a:t>pr</a:t>
            </a:r>
            <a:r>
              <a:rPr lang="en-US" altLang="zh-CN" sz="2400" dirty="0" smtClean="0"/>
              <a:t>/vii</a:t>
            </a:r>
            <a:r>
              <a:rPr lang="zh-CN" altLang="en-US" sz="2400" dirty="0" smtClean="0"/>
              <a:t>/1983號法規規定了食品藥品中酒精的含量要求 。根據法規的要求在產品生產過程中 ，酒精的最大含量要1</a:t>
            </a:r>
            <a:r>
              <a:rPr lang="en-US" altLang="zh-CN" sz="2400" dirty="0" smtClean="0"/>
              <a:t>.</a:t>
            </a:r>
            <a:r>
              <a:rPr lang="zh-CN" altLang="en-US" sz="2400" dirty="0" smtClean="0"/>
              <a:t>5% 含量大於1</a:t>
            </a:r>
            <a:r>
              <a:rPr lang="en-US" altLang="zh-CN" sz="2400" dirty="0" smtClean="0"/>
              <a:t>%</a:t>
            </a:r>
            <a:r>
              <a:rPr lang="zh-CN" altLang="en-US" sz="2400" dirty="0" smtClean="0"/>
              <a:t>必須在產品標籤上進行標明。</a:t>
            </a:r>
            <a:r>
              <a:rPr lang="en-US" altLang="zh-CN" sz="2400" dirty="0" smtClean="0"/>
              <a:t/>
            </a:r>
            <a:br>
              <a:rPr lang="en-US" altLang="zh-CN" sz="2400" dirty="0" smtClean="0"/>
            </a:br>
            <a:r>
              <a:rPr lang="zh-CN" altLang="en-US" sz="2400" dirty="0" smtClean="0"/>
              <a:t/>
            </a:r>
            <a:br>
              <a:rPr lang="zh-CN" altLang="en-US" sz="2400" dirty="0" smtClean="0"/>
            </a:br>
            <a:r>
              <a:rPr lang="zh-CN" altLang="en-US" sz="2400" dirty="0" smtClean="0"/>
              <a:t>    1994年7月9日，衛生部發佈的第661/IMENKES/</a:t>
            </a:r>
            <a:r>
              <a:rPr lang="en-US" altLang="zh-CN" sz="2400" dirty="0" err="1" smtClean="0"/>
              <a:t>ks</a:t>
            </a:r>
            <a:r>
              <a:rPr lang="en-US" altLang="zh-CN" sz="2400" dirty="0" smtClean="0"/>
              <a:t>/vii/1994號法規“</a:t>
            </a:r>
            <a:r>
              <a:rPr lang="zh-CN" altLang="en-US" sz="2400" dirty="0" smtClean="0"/>
              <a:t>傳統藥物</a:t>
            </a:r>
            <a:r>
              <a:rPr lang="zh-CN" altLang="en-US" sz="2400" dirty="0"/>
              <a:t>的要求</a:t>
            </a:r>
            <a:r>
              <a:rPr lang="en-US" altLang="zh-CN" sz="2400" dirty="0" smtClean="0"/>
              <a:t>”</a:t>
            </a:r>
            <a:r>
              <a:rPr lang="zh-CN" altLang="en-US" sz="2400" dirty="0" smtClean="0"/>
              <a:t>規定了</a:t>
            </a:r>
            <a:r>
              <a:rPr lang="zh-CN" altLang="en-US" sz="2400" dirty="0" smtClean="0">
                <a:sym typeface="+mn-ea"/>
              </a:rPr>
              <a:t>傳統藥物中某些物質的含量</a:t>
            </a:r>
            <a:r>
              <a:rPr lang="zh-CN" altLang="en-US" sz="2400" dirty="0" smtClean="0"/>
              <a:t>(包括水 微生物 、黃麴黴素等物質)要求。該法規規定了 粉未狀、膠囊、片劑、 藥丸、 、口服液、濃縮液、體製劑 膏藥 、外用液體 、軟膏等形式的傳統藥物中水 微生物 、黃麴黴素 等物質的含量要求 。</a:t>
            </a:r>
            <a:endParaRPr lang="zh-CN" altLang="en-US" sz="2400" dirty="0"/>
          </a:p>
        </p:txBody>
      </p:sp>
      <p:sp>
        <p:nvSpPr>
          <p:cNvPr id="3" name="副标题 2"/>
          <p:cNvSpPr>
            <a:spLocks noGrp="1"/>
          </p:cNvSpPr>
          <p:nvPr>
            <p:ph type="subTitle" idx="1"/>
          </p:nvPr>
        </p:nvSpPr>
        <p:spPr>
          <a:xfrm>
            <a:off x="914400" y="48260"/>
            <a:ext cx="7772400" cy="287655"/>
          </a:xfrm>
        </p:spPr>
        <p:txBody>
          <a:bodyPr>
            <a:normAutofit fontScale="90000" lnSpcReduction="10000"/>
          </a:bodyPr>
          <a:lstStyle/>
          <a:p>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IMG_20190113_161337"/>
          <p:cNvPicPr>
            <a:picLocks noGrp="1" noChangeAspect="1"/>
          </p:cNvPicPr>
          <p:nvPr>
            <p:ph idx="1"/>
          </p:nvPr>
        </p:nvPicPr>
        <p:blipFill>
          <a:blip r:embed="rId2"/>
          <a:stretch>
            <a:fillRect/>
          </a:stretch>
        </p:blipFill>
        <p:spPr>
          <a:xfrm>
            <a:off x="628650" y="2598732"/>
            <a:ext cx="7886700" cy="280512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IMG_20190113_161205"/>
          <p:cNvPicPr>
            <a:picLocks noGrp="1" noChangeAspect="1"/>
          </p:cNvPicPr>
          <p:nvPr>
            <p:ph idx="1"/>
          </p:nvPr>
        </p:nvPicPr>
        <p:blipFill>
          <a:blip r:embed="rId2"/>
          <a:stretch>
            <a:fillRect/>
          </a:stretch>
        </p:blipFill>
        <p:spPr>
          <a:xfrm>
            <a:off x="265430" y="1280795"/>
            <a:ext cx="8548370" cy="4419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8000" dirty="0" smtClean="0"/>
              <a:t>謝謝聆聽</a:t>
            </a:r>
            <a:endParaRPr lang="zh-CN" altLang="en-US" sz="8000" dirty="0"/>
          </a:p>
        </p:txBody>
      </p:sp>
      <p:pic>
        <p:nvPicPr>
          <p:cNvPr id="4" name="内容占位符 3" descr="2013-04广西"/>
          <p:cNvPicPr>
            <a:picLocks noGrp="1" noChangeAspect="1"/>
          </p:cNvPicPr>
          <p:nvPr>
            <p:ph idx="1"/>
          </p:nvPr>
        </p:nvPicPr>
        <p:blipFill>
          <a:blip r:embed="rId2"/>
          <a:stretch>
            <a:fillRect/>
          </a:stretch>
        </p:blipFill>
        <p:spPr>
          <a:xfrm>
            <a:off x="1308496" y="1825625"/>
            <a:ext cx="6527007" cy="435133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6939"/>
            <a:ext cx="7772400" cy="914400"/>
          </a:xfrm>
        </p:spPr>
        <p:txBody>
          <a:bodyPr>
            <a:noAutofit/>
          </a:bodyPr>
          <a:lstStyle/>
          <a:p>
            <a:pPr>
              <a:lnSpc>
                <a:spcPct val="115000"/>
              </a:lnSpc>
              <a:spcAft>
                <a:spcPts val="750"/>
              </a:spcAft>
            </a:pPr>
            <a:r>
              <a:rPr lang="zh-CN" altLang="en-US" sz="4950" b="1" dirty="0" smtClean="0">
                <a:effectLst/>
                <a:latin typeface="新細明體" panose="02020500000000000000" pitchFamily="18" charset="-120"/>
                <a:ea typeface="新細明體" panose="02020500000000000000" pitchFamily="18" charset="-120"/>
                <a:cs typeface="Times New Roman" panose="02020603050405020304" pitchFamily="18" charset="0"/>
              </a:rPr>
              <a:t>目錄</a:t>
            </a:r>
            <a:endParaRPr lang="en-US" sz="4950" b="1" dirty="0">
              <a:latin typeface="新細明體" panose="02020500000000000000" pitchFamily="18" charset="-120"/>
              <a:ea typeface="新細明體" panose="02020500000000000000" pitchFamily="18" charset="-120"/>
            </a:endParaRPr>
          </a:p>
        </p:txBody>
      </p:sp>
      <p:sp>
        <p:nvSpPr>
          <p:cNvPr id="5" name="Content Placeholder 4"/>
          <p:cNvSpPr>
            <a:spLocks noGrp="1"/>
          </p:cNvSpPr>
          <p:nvPr>
            <p:ph idx="1"/>
          </p:nvPr>
        </p:nvSpPr>
        <p:spPr>
          <a:xfrm>
            <a:off x="914400" y="1783560"/>
            <a:ext cx="7772400" cy="4309736"/>
          </a:xfrm>
        </p:spPr>
        <p:txBody>
          <a:bodyPr>
            <a:normAutofit/>
          </a:bodyPr>
          <a:lstStyle/>
          <a:p>
            <a:pPr marL="582930" indent="-514350">
              <a:buFont typeface="+mj-lt"/>
              <a:buAutoNum type="arabicPeriod"/>
            </a:pPr>
            <a:r>
              <a:rPr lang="zh-CN" altLang="en-US" sz="3600" b="1" dirty="0">
                <a:latin typeface="新細明體" panose="02020500000000000000" pitchFamily="18" charset="-120"/>
                <a:ea typeface="新細明體" panose="02020500000000000000" pitchFamily="18" charset="-120"/>
              </a:rPr>
              <a:t>中藥的</a:t>
            </a:r>
            <a:r>
              <a:rPr lang="zh-CN" altLang="en-US" sz="3600" b="1" dirty="0" smtClean="0">
                <a:latin typeface="新細明體" panose="02020500000000000000" pitchFamily="18" charset="-120"/>
                <a:ea typeface="新細明體" panose="02020500000000000000" pitchFamily="18" charset="-120"/>
              </a:rPr>
              <a:t>管制</a:t>
            </a:r>
            <a:endParaRPr lang="en-US" altLang="zh-CN" sz="3600" b="1" dirty="0" smtClean="0">
              <a:latin typeface="新細明體" panose="02020500000000000000" pitchFamily="18" charset="-120"/>
              <a:ea typeface="新細明體" panose="02020500000000000000" pitchFamily="18" charset="-120"/>
            </a:endParaRPr>
          </a:p>
          <a:p>
            <a:pPr marL="582930" indent="-514350">
              <a:buFont typeface="+mj-lt"/>
              <a:buAutoNum type="arabicPeriod"/>
            </a:pPr>
            <a:r>
              <a:rPr lang="zh-CN" altLang="en-US" sz="3600" b="1" dirty="0" smtClean="0">
                <a:latin typeface="新細明體" panose="02020500000000000000" pitchFamily="18" charset="-120"/>
                <a:ea typeface="新細明體" panose="02020500000000000000" pitchFamily="18" charset="-120"/>
              </a:rPr>
              <a:t>中醫</a:t>
            </a:r>
            <a:r>
              <a:rPr lang="zh-CN" altLang="en-US" sz="3600" b="1" dirty="0" smtClean="0">
                <a:latin typeface="新細明體" panose="02020500000000000000" pitchFamily="18" charset="-120"/>
                <a:ea typeface="新細明體" panose="02020500000000000000" pitchFamily="18" charset="-120"/>
              </a:rPr>
              <a:t>的管制</a:t>
            </a:r>
            <a:endParaRPr lang="en-US" altLang="zh-CN" sz="3600" b="1" dirty="0">
              <a:latin typeface="新細明體" panose="02020500000000000000" pitchFamily="18" charset="-120"/>
              <a:ea typeface="新細明體" panose="02020500000000000000" pitchFamily="18" charset="-120"/>
            </a:endParaRPr>
          </a:p>
          <a:p>
            <a:pPr marL="582930" indent="-514350">
              <a:buFont typeface="+mj-lt"/>
              <a:buAutoNum type="arabicPeriod"/>
            </a:pPr>
            <a:r>
              <a:rPr lang="zh-CN" altLang="en-US" sz="3600" b="1" dirty="0" smtClean="0">
                <a:latin typeface="新細明體" panose="02020500000000000000" pitchFamily="18" charset="-120"/>
                <a:ea typeface="新細明體" panose="02020500000000000000" pitchFamily="18" charset="-120"/>
              </a:rPr>
              <a:t>市場</a:t>
            </a:r>
            <a:r>
              <a:rPr lang="zh-CN" altLang="en-US" sz="3600" b="1" dirty="0" smtClean="0">
                <a:latin typeface="新細明體" panose="02020500000000000000" pitchFamily="18" charset="-120"/>
                <a:ea typeface="新細明體" panose="02020500000000000000" pitchFamily="18" charset="-120"/>
              </a:rPr>
              <a:t>准入及註冊</a:t>
            </a:r>
            <a:endParaRPr lang="en-US" altLang="zh-CN" sz="3600" b="1" dirty="0" smtClean="0">
              <a:latin typeface="新細明體" panose="02020500000000000000" pitchFamily="18" charset="-120"/>
              <a:ea typeface="新細明體" panose="02020500000000000000" pitchFamily="18" charset="-120"/>
            </a:endParaRPr>
          </a:p>
          <a:p>
            <a:pPr marL="582930" indent="-514350">
              <a:buFont typeface="+mj-lt"/>
              <a:buAutoNum type="arabicPeriod"/>
            </a:pPr>
            <a:endParaRPr lang="en-US" altLang="zh-CN" dirty="0" smtClean="0">
              <a:solidFill>
                <a:srgbClr val="FF0000"/>
              </a:solidFill>
              <a:latin typeface="黑体" panose="02010609060101010101" pitchFamily="49" charset="-122"/>
              <a:ea typeface="黑体" panose="02010609060101010101" pitchFamily="49" charset="-122"/>
            </a:endParaRPr>
          </a:p>
          <a:p>
            <a:pPr marL="68580" indent="0">
              <a:buFont typeface="+mj-lt"/>
              <a:buNone/>
            </a:pPr>
            <a:endParaRPr lang="zh-CN" altLang="en-US" dirty="0">
              <a:solidFill>
                <a:srgbClr val="FF0000"/>
              </a:solidFill>
              <a:latin typeface="黑体" panose="02010609060101010101" pitchFamily="49" charset="-122"/>
              <a:ea typeface="黑体" panose="02010609060101010101" pitchFamily="49" charset="-122"/>
              <a:sym typeface="+mn-ea"/>
            </a:endParaRPr>
          </a:p>
          <a:p>
            <a:pPr marL="68580" indent="0">
              <a:buFont typeface="+mj-lt"/>
              <a:buNone/>
            </a:pPr>
            <a:endParaRPr lang="en-US" altLang="zh-CN" dirty="0" smtClean="0">
              <a:latin typeface="黑体" panose="02010609060101010101" pitchFamily="49" charset="-122"/>
              <a:ea typeface="黑体" panose="02010609060101010101" pitchFamily="49" charset="-122"/>
            </a:endParaRPr>
          </a:p>
          <a:p>
            <a:pPr marL="68580" indent="0">
              <a:buFont typeface="+mj-lt"/>
              <a:buNone/>
            </a:pPr>
            <a:endParaRPr lang="en-US" altLang="zh-CN" dirty="0" smtClean="0">
              <a:latin typeface="黑体" panose="02010609060101010101" pitchFamily="49" charset="-122"/>
              <a:ea typeface="黑体" panose="02010609060101010101" pitchFamily="49" charset="-122"/>
            </a:endParaRPr>
          </a:p>
          <a:p>
            <a:pPr marL="68580" indent="0">
              <a:buFont typeface="+mj-lt"/>
              <a:buNone/>
            </a:pPr>
            <a:endParaRPr lang="en-US" altLang="zh-CN" dirty="0" smtClean="0">
              <a:latin typeface="黑体" panose="02010609060101010101" pitchFamily="49" charset="-122"/>
              <a:ea typeface="黑体" panose="02010609060101010101" pitchFamily="49" charset="-122"/>
            </a:endParaRPr>
          </a:p>
          <a:p>
            <a:pPr marL="68580" indent="0">
              <a:buFont typeface="+mj-lt"/>
              <a:buNone/>
            </a:pPr>
            <a:endParaRPr lang="en-US" altLang="zh-CN" dirty="0" smtClean="0">
              <a:latin typeface="黑体" panose="02010609060101010101" pitchFamily="49" charset="-122"/>
              <a:ea typeface="黑体" panose="02010609060101010101" pitchFamily="49" charset="-122"/>
            </a:endParaRPr>
          </a:p>
          <a:p>
            <a:pPr marL="582930" indent="-514350">
              <a:buFont typeface="+mj-lt"/>
              <a:buAutoNum type="arabicPeriod"/>
            </a:pPr>
            <a:endParaRPr lang="en-US" altLang="zh-CN" dirty="0">
              <a:latin typeface="黑体" panose="02010609060101010101" pitchFamily="49" charset="-122"/>
              <a:ea typeface="黑体" panose="02010609060101010101" pitchFamily="49" charset="-122"/>
            </a:endParaRPr>
          </a:p>
          <a:p>
            <a:pPr marL="582930" indent="-514350">
              <a:buFont typeface="+mj-lt"/>
              <a:buAutoNum type="arabicPeriod"/>
            </a:pPr>
            <a:endParaRPr lang="en-US" altLang="zh-CN" dirty="0" smtClean="0">
              <a:latin typeface="黑体" panose="02010609060101010101" pitchFamily="49" charset="-122"/>
              <a:ea typeface="黑体" panose="02010609060101010101" pitchFamily="49" charset="-122"/>
            </a:endParaRPr>
          </a:p>
          <a:p>
            <a:pPr marL="68580" indent="0">
              <a:buNone/>
            </a:pPr>
            <a:endParaRPr lang="en-US" altLang="zh-CN" dirty="0" smtClean="0">
              <a:latin typeface="黑体" panose="02010609060101010101" pitchFamily="49" charset="-122"/>
              <a:ea typeface="黑体" panose="02010609060101010101" pitchFamily="49" charset="-122"/>
            </a:endParaRPr>
          </a:p>
          <a:p>
            <a:pPr marL="582930" indent="-514350">
              <a:buFont typeface="+mj-lt"/>
              <a:buAutoNum type="arabicPeriod"/>
            </a:pPr>
            <a:endParaRPr lang="en-US" altLang="zh-CN" dirty="0" smtClean="0">
              <a:latin typeface="黑体" panose="02010609060101010101" pitchFamily="49" charset="-122"/>
              <a:ea typeface="黑体" panose="02010609060101010101" pitchFamily="49" charset="-122"/>
            </a:endParaRPr>
          </a:p>
          <a:p>
            <a:pPr marL="582930" indent="-514350">
              <a:buFont typeface="+mj-lt"/>
              <a:buAutoNum type="arabicPeriod"/>
            </a:pPr>
            <a:endParaRPr lang="en-US" altLang="zh-CN" dirty="0" smtClean="0">
              <a:latin typeface="黑体" panose="02010609060101010101" pitchFamily="49" charset="-122"/>
              <a:ea typeface="黑体" panose="02010609060101010101" pitchFamily="49" charset="-122"/>
            </a:endParaRPr>
          </a:p>
          <a:p>
            <a:pPr marL="582930" indent="-514350">
              <a:buFont typeface="+mj-lt"/>
              <a:buAutoNum type="arabicPeriod"/>
            </a:pPr>
            <a:endParaRPr lang="en-US" altLang="zh-CN" dirty="0" smtClean="0">
              <a:latin typeface="黑体" panose="02010609060101010101" pitchFamily="49" charset="-122"/>
              <a:ea typeface="黑体" panose="02010609060101010101" pitchFamily="49" charset="-122"/>
            </a:endParaRPr>
          </a:p>
          <a:p>
            <a:pPr marL="582930" indent="-514350">
              <a:buFont typeface="+mj-lt"/>
              <a:buAutoNum type="arabicPeriod"/>
            </a:pPr>
            <a:endParaRPr lang="en-US" altLang="zh-CN" dirty="0" smtClean="0"/>
          </a:p>
          <a:p>
            <a:pPr marL="582930" indent="-514350">
              <a:buFont typeface="+mj-lt"/>
              <a:buAutoNum type="arabicPeriod"/>
            </a:pPr>
            <a:endParaRPr lang="en-US" dirty="0"/>
          </a:p>
        </p:txBody>
      </p:sp>
      <p:sp>
        <p:nvSpPr>
          <p:cNvPr id="4" name="Line 4"/>
          <p:cNvSpPr>
            <a:spLocks noChangeShapeType="1"/>
          </p:cNvSpPr>
          <p:nvPr/>
        </p:nvSpPr>
        <p:spPr bwMode="auto">
          <a:xfrm>
            <a:off x="367269" y="1297232"/>
            <a:ext cx="8784000" cy="1191"/>
          </a:xfrm>
          <a:prstGeom prst="line">
            <a:avLst/>
          </a:prstGeom>
          <a:noFill/>
          <a:ln w="39688">
            <a:solidFill>
              <a:srgbClr val="3333CC"/>
            </a:solidFill>
            <a:round/>
          </a:ln>
        </p:spPr>
        <p:txBody>
          <a:bodyPr/>
          <a:lstStyle>
            <a:defPPr>
              <a:defRPr lang="ja-JP"/>
            </a:defPPr>
            <a:lvl1pPr algn="ctr"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Tahoma" panose="020B0604030504040204" pitchFamily="34" charset="0"/>
                <a:ea typeface="MS PGothic" panose="020B0600070205080204" pitchFamily="34" charset="-128"/>
                <a:cs typeface="+mn-cs"/>
              </a:defRPr>
            </a:lvl1pPr>
            <a:lvl2pPr marL="457200" algn="ctr"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Tahoma" panose="020B0604030504040204" pitchFamily="34" charset="0"/>
                <a:ea typeface="MS PGothic" panose="020B0600070205080204" pitchFamily="34" charset="-128"/>
                <a:cs typeface="+mn-cs"/>
              </a:defRPr>
            </a:lvl2pPr>
            <a:lvl3pPr marL="914400" algn="ctr"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Tahoma" panose="020B0604030504040204" pitchFamily="34" charset="0"/>
                <a:ea typeface="MS PGothic" panose="020B0600070205080204" pitchFamily="34" charset="-128"/>
                <a:cs typeface="+mn-cs"/>
              </a:defRPr>
            </a:lvl3pPr>
            <a:lvl4pPr marL="1371600" algn="ctr"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Tahoma" panose="020B0604030504040204" pitchFamily="34" charset="0"/>
                <a:ea typeface="MS PGothic" panose="020B0600070205080204" pitchFamily="34" charset="-128"/>
                <a:cs typeface="+mn-cs"/>
              </a:defRPr>
            </a:lvl4pPr>
            <a:lvl5pPr marL="1828800" algn="ctr"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Tahoma" panose="020B0604030504040204" pitchFamily="34" charset="0"/>
                <a:ea typeface="MS PGothic" panose="020B0600070205080204" pitchFamily="34" charset="-128"/>
                <a:cs typeface="+mn-cs"/>
              </a:defRPr>
            </a:lvl5pPr>
            <a:lvl6pPr marL="2286000" algn="l" defTabSz="914400" rtl="0" eaLnBrk="1" latinLnBrk="0" hangingPunct="1">
              <a:defRPr kumimoji="1" b="1" kern="1200">
                <a:solidFill>
                  <a:schemeClr val="tx1"/>
                </a:solidFill>
                <a:effectLst>
                  <a:outerShdw blurRad="38100" dist="38100" dir="2700000" algn="tl">
                    <a:srgbClr val="000000">
                      <a:alpha val="43137"/>
                    </a:srgbClr>
                  </a:outerShdw>
                </a:effectLst>
                <a:latin typeface="Tahoma" panose="020B0604030504040204" pitchFamily="34" charset="0"/>
                <a:ea typeface="MS PGothic" panose="020B0600070205080204" pitchFamily="34" charset="-128"/>
                <a:cs typeface="+mn-cs"/>
              </a:defRPr>
            </a:lvl6pPr>
            <a:lvl7pPr marL="2743200" algn="l" defTabSz="914400" rtl="0" eaLnBrk="1" latinLnBrk="0" hangingPunct="1">
              <a:defRPr kumimoji="1" b="1" kern="1200">
                <a:solidFill>
                  <a:schemeClr val="tx1"/>
                </a:solidFill>
                <a:effectLst>
                  <a:outerShdw blurRad="38100" dist="38100" dir="2700000" algn="tl">
                    <a:srgbClr val="000000">
                      <a:alpha val="43137"/>
                    </a:srgbClr>
                  </a:outerShdw>
                </a:effectLst>
                <a:latin typeface="Tahoma" panose="020B0604030504040204" pitchFamily="34" charset="0"/>
                <a:ea typeface="MS PGothic" panose="020B0600070205080204" pitchFamily="34" charset="-128"/>
                <a:cs typeface="+mn-cs"/>
              </a:defRPr>
            </a:lvl7pPr>
            <a:lvl8pPr marL="3200400" algn="l" defTabSz="914400" rtl="0" eaLnBrk="1" latinLnBrk="0" hangingPunct="1">
              <a:defRPr kumimoji="1" b="1" kern="1200">
                <a:solidFill>
                  <a:schemeClr val="tx1"/>
                </a:solidFill>
                <a:effectLst>
                  <a:outerShdw blurRad="38100" dist="38100" dir="2700000" algn="tl">
                    <a:srgbClr val="000000">
                      <a:alpha val="43137"/>
                    </a:srgbClr>
                  </a:outerShdw>
                </a:effectLst>
                <a:latin typeface="Tahoma" panose="020B0604030504040204" pitchFamily="34" charset="0"/>
                <a:ea typeface="MS PGothic" panose="020B0600070205080204" pitchFamily="34" charset="-128"/>
                <a:cs typeface="+mn-cs"/>
              </a:defRPr>
            </a:lvl8pPr>
            <a:lvl9pPr marL="3657600" algn="l" defTabSz="914400" rtl="0" eaLnBrk="1" latinLnBrk="0" hangingPunct="1">
              <a:defRPr kumimoji="1" b="1" kern="1200">
                <a:solidFill>
                  <a:schemeClr val="tx1"/>
                </a:solidFill>
                <a:effectLst>
                  <a:outerShdw blurRad="38100" dist="38100" dir="2700000" algn="tl">
                    <a:srgbClr val="000000">
                      <a:alpha val="43137"/>
                    </a:srgbClr>
                  </a:outerShdw>
                </a:effectLst>
                <a:latin typeface="Tahoma" panose="020B0604030504040204" pitchFamily="34" charset="0"/>
                <a:ea typeface="MS PGothic" panose="020B0600070205080204" pitchFamily="34" charset="-128"/>
                <a:cs typeface="+mn-cs"/>
              </a:defRPr>
            </a:lvl9pPr>
          </a:lstStyle>
          <a:p>
            <a:pPr>
              <a:defRPr/>
            </a:pPr>
            <a:endParaRPr lang="en-SG" sz="135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55650" y="193675"/>
            <a:ext cx="8229600" cy="644525"/>
          </a:xfrm>
        </p:spPr>
        <p:txBody>
          <a:bodyPr>
            <a:normAutofit/>
          </a:bodyPr>
          <a:lstStyle/>
          <a:p>
            <a:r>
              <a:rPr lang="en-US" altLang="zh-CN" b="1" dirty="0" smtClean="0">
                <a:latin typeface="新細明體" panose="02020500000000000000" pitchFamily="18" charset="-120"/>
                <a:ea typeface="新細明體" panose="02020500000000000000" pitchFamily="18" charset="-120"/>
                <a:sym typeface="+mn-ea"/>
              </a:rPr>
              <a:t>1.</a:t>
            </a:r>
            <a:r>
              <a:rPr lang="zh-CN" altLang="en-US" b="1" dirty="0" smtClean="0">
                <a:latin typeface="新細明體" panose="02020500000000000000" pitchFamily="18" charset="-120"/>
                <a:ea typeface="新細明體" panose="02020500000000000000" pitchFamily="18" charset="-120"/>
                <a:sym typeface="+mn-ea"/>
              </a:rPr>
              <a:t>中藥的管制</a:t>
            </a:r>
            <a:endParaRPr lang="en-US" b="1" dirty="0">
              <a:latin typeface="新細明體" panose="02020500000000000000" pitchFamily="18" charset="-120"/>
              <a:ea typeface="新細明體" panose="02020500000000000000" pitchFamily="18" charset="-120"/>
            </a:endParaRPr>
          </a:p>
        </p:txBody>
      </p:sp>
      <p:sp>
        <p:nvSpPr>
          <p:cNvPr id="3" name="Content Placeholder 2"/>
          <p:cNvSpPr>
            <a:spLocks noGrp="1"/>
          </p:cNvSpPr>
          <p:nvPr>
            <p:ph idx="1"/>
          </p:nvPr>
        </p:nvSpPr>
        <p:spPr>
          <a:xfrm>
            <a:off x="539750" y="905510"/>
            <a:ext cx="8445500" cy="5347970"/>
          </a:xfrm>
        </p:spPr>
        <p:txBody>
          <a:bodyPr>
            <a:noAutofit/>
          </a:bodyPr>
          <a:lstStyle/>
          <a:p>
            <a:pPr marL="68580" indent="0">
              <a:lnSpc>
                <a:spcPct val="110000"/>
              </a:lnSpc>
              <a:spcBef>
                <a:spcPts val="0"/>
              </a:spcBef>
              <a:buNone/>
            </a:pPr>
            <a:r>
              <a:rPr lang="en-US" altLang="zh-CN" sz="2400" dirty="0">
                <a:latin typeface="新細明體" panose="02020500000000000000" pitchFamily="18" charset="-120"/>
                <a:ea typeface="新細明體" panose="02020500000000000000" pitchFamily="18" charset="-120"/>
                <a:sym typeface="+mn-ea"/>
              </a:rPr>
              <a:t>          </a:t>
            </a:r>
            <a:r>
              <a:rPr lang="zh-CN" altLang="en-US" sz="2400" dirty="0" smtClean="0">
                <a:latin typeface="新細明體" panose="02020500000000000000" pitchFamily="18" charset="-120"/>
                <a:ea typeface="新細明體" panose="02020500000000000000" pitchFamily="18" charset="-120"/>
                <a:sym typeface="+mn-ea"/>
              </a:rPr>
              <a:t>由於國情不同，印尼與中國及香港在中草（成）藥的應用有不同的要求和規定。</a:t>
            </a:r>
          </a:p>
          <a:p>
            <a:pPr marL="68580" indent="0">
              <a:lnSpc>
                <a:spcPct val="110000"/>
              </a:lnSpc>
              <a:spcBef>
                <a:spcPts val="0"/>
              </a:spcBef>
              <a:buNone/>
            </a:pPr>
            <a:r>
              <a:rPr lang="zh-CN" altLang="en-US" sz="2400" dirty="0" smtClean="0">
                <a:latin typeface="新細明體" panose="02020500000000000000" pitchFamily="18" charset="-120"/>
                <a:ea typeface="新細明體" panose="02020500000000000000" pitchFamily="18" charset="-120"/>
                <a:sym typeface="+mn-ea"/>
              </a:rPr>
              <a:t>          1， 中成藥不可以含有西藥的成分，也就是說不可以有含西藥成分的複方藥。</a:t>
            </a:r>
          </a:p>
          <a:p>
            <a:pPr marL="68580" indent="0">
              <a:lnSpc>
                <a:spcPct val="110000"/>
              </a:lnSpc>
              <a:spcBef>
                <a:spcPts val="0"/>
              </a:spcBef>
              <a:buNone/>
            </a:pPr>
            <a:r>
              <a:rPr lang="zh-CN" altLang="en-US" sz="2400" dirty="0" smtClean="0">
                <a:latin typeface="新細明體" panose="02020500000000000000" pitchFamily="18" charset="-120"/>
                <a:ea typeface="新細明體" panose="02020500000000000000" pitchFamily="18" charset="-120"/>
                <a:sym typeface="+mn-ea"/>
              </a:rPr>
              <a:t>         2， 中成藥的膠囊必須是牛骨製成。在印尼申請中成藥的號碼（POM），凡是用膠囊的品種，在申請報告中要有膠囊生產廠家的品質證明，申明不含豬狗成分。</a:t>
            </a:r>
          </a:p>
          <a:p>
            <a:pPr marL="68580" indent="0">
              <a:lnSpc>
                <a:spcPct val="110000"/>
              </a:lnSpc>
              <a:spcBef>
                <a:spcPts val="0"/>
              </a:spcBef>
              <a:buNone/>
            </a:pPr>
            <a:r>
              <a:rPr lang="zh-CN" altLang="en-US" sz="2400" dirty="0" smtClean="0">
                <a:latin typeface="新細明體" panose="02020500000000000000" pitchFamily="18" charset="-120"/>
                <a:ea typeface="新細明體" panose="02020500000000000000" pitchFamily="18" charset="-120"/>
                <a:sym typeface="+mn-ea"/>
              </a:rPr>
              <a:t>        3， 有些中藥在印尼禁止使用，如朱砂，麻黃，火麻仁，罌粟殼等。杭州胡慶餘堂的避瘟丹含朱砂，強力止咳露含罌粟殼，都不予批准，找了部長都不可以。有人從中國進口了火麻仁，被定為販賣毒品，判了 8 年。</a:t>
            </a:r>
            <a:endParaRPr lang="en-US" altLang="zh-CN" sz="2400" dirty="0" smtClean="0">
              <a:latin typeface="新細明體" panose="02020500000000000000" pitchFamily="18" charset="-120"/>
              <a:ea typeface="新細明體" panose="02020500000000000000" pitchFamily="18" charset="-120"/>
              <a:sym typeface="+mn-ea"/>
            </a:endParaRPr>
          </a:p>
          <a:p>
            <a:pPr marL="68580" indent="0">
              <a:lnSpc>
                <a:spcPct val="110000"/>
              </a:lnSpc>
              <a:spcBef>
                <a:spcPts val="0"/>
              </a:spcBef>
              <a:buNone/>
            </a:pPr>
            <a:r>
              <a:rPr lang="zh-CN" altLang="en-US" sz="2400" dirty="0" smtClean="0">
                <a:latin typeface="新細明體" panose="02020500000000000000" pitchFamily="18" charset="-120"/>
                <a:ea typeface="新細明體" panose="02020500000000000000" pitchFamily="18" charset="-120"/>
                <a:sym typeface="+mn-ea"/>
              </a:rPr>
              <a:t>4， 如果申請藥批號，隱瞞藥的成分，一旦暴露，企業要上黑名單，當事人要受牢獄之災</a:t>
            </a:r>
            <a:endParaRPr lang="en-US" sz="2400" dirty="0">
              <a:latin typeface="新細明體" panose="02020500000000000000" pitchFamily="18" charset="-120"/>
              <a:ea typeface="新細明體" panose="02020500000000000000" pitchFamily="18"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1057"/>
            <a:ext cx="7772400" cy="914400"/>
          </a:xfrm>
        </p:spPr>
        <p:txBody>
          <a:bodyPr/>
          <a:lstStyle/>
          <a:p>
            <a:r>
              <a:rPr lang="en-US" altLang="zh-CN" b="1" dirty="0" smtClean="0">
                <a:latin typeface="新細明體" panose="02020500000000000000" pitchFamily="18" charset="-120"/>
                <a:ea typeface="新細明體" panose="02020500000000000000" pitchFamily="18" charset="-120"/>
              </a:rPr>
              <a:t>1</a:t>
            </a:r>
            <a:r>
              <a:rPr lang="en-SG" b="1" dirty="0" smtClean="0">
                <a:latin typeface="新細明體" panose="02020500000000000000" pitchFamily="18" charset="-120"/>
                <a:ea typeface="新細明體" panose="02020500000000000000" pitchFamily="18" charset="-120"/>
              </a:rPr>
              <a:t> </a:t>
            </a:r>
            <a:r>
              <a:rPr lang="zh-CN" altLang="en-US" b="1" dirty="0" smtClean="0">
                <a:latin typeface="新細明體" panose="02020500000000000000" pitchFamily="18" charset="-120"/>
                <a:ea typeface="新細明體" panose="02020500000000000000" pitchFamily="18" charset="-120"/>
              </a:rPr>
              <a:t>中藥的管制</a:t>
            </a:r>
            <a:endParaRPr lang="en-US" dirty="0">
              <a:latin typeface="新細明體" panose="02020500000000000000" pitchFamily="18" charset="-120"/>
              <a:ea typeface="新細明體" panose="02020500000000000000" pitchFamily="18" charset="-120"/>
            </a:endParaRPr>
          </a:p>
        </p:txBody>
      </p:sp>
      <p:sp>
        <p:nvSpPr>
          <p:cNvPr id="3" name="Content Placeholder 2"/>
          <p:cNvSpPr>
            <a:spLocks noGrp="1"/>
          </p:cNvSpPr>
          <p:nvPr>
            <p:ph idx="1"/>
          </p:nvPr>
        </p:nvSpPr>
        <p:spPr>
          <a:xfrm>
            <a:off x="768152" y="1052736"/>
            <a:ext cx="8064896" cy="5805264"/>
          </a:xfrm>
        </p:spPr>
        <p:txBody>
          <a:bodyPr>
            <a:noAutofit/>
          </a:bodyPr>
          <a:lstStyle/>
          <a:p>
            <a:pPr>
              <a:lnSpc>
                <a:spcPct val="120000"/>
              </a:lnSpc>
              <a:spcBef>
                <a:spcPts val="0"/>
              </a:spcBef>
            </a:pPr>
            <a:r>
              <a:rPr lang="zh-CN" altLang="en-US" sz="2800" dirty="0" smtClean="0">
                <a:latin typeface="新細明體" panose="02020500000000000000" pitchFamily="18" charset="-120"/>
                <a:ea typeface="新細明體" panose="02020500000000000000" pitchFamily="18" charset="-120"/>
              </a:rPr>
              <a:t>所有中成藥必須在標籤上明確注明“允許作為中成藥銷售”的中英文字樣。</a:t>
            </a:r>
            <a:endParaRPr lang="en-US" altLang="zh-CN" sz="2800" dirty="0" smtClean="0">
              <a:latin typeface="新細明體" panose="02020500000000000000" pitchFamily="18" charset="-120"/>
              <a:ea typeface="新細明體" panose="02020500000000000000" pitchFamily="18" charset="-120"/>
            </a:endParaRPr>
          </a:p>
          <a:p>
            <a:pPr>
              <a:lnSpc>
                <a:spcPct val="120000"/>
              </a:lnSpc>
            </a:pPr>
            <a:endParaRPr lang="en-US" sz="2800" dirty="0">
              <a:latin typeface="黑体" panose="02010609060101010101" pitchFamily="49" charset="-122"/>
              <a:ea typeface="黑体" panose="02010609060101010101" pitchFamily="49" charset="-122"/>
            </a:endParaRPr>
          </a:p>
        </p:txBody>
      </p:sp>
      <p:pic>
        <p:nvPicPr>
          <p:cNvPr id="8" name="Picture 7"/>
          <p:cNvPicPr>
            <a:picLocks noChangeAspect="1"/>
          </p:cNvPicPr>
          <p:nvPr/>
        </p:nvPicPr>
        <p:blipFill>
          <a:blip r:embed="rId3"/>
          <a:stretch>
            <a:fillRect/>
          </a:stretch>
        </p:blipFill>
        <p:spPr>
          <a:xfrm>
            <a:off x="1061473" y="2887197"/>
            <a:ext cx="3492069" cy="2036297"/>
          </a:xfrm>
          <a:prstGeom prst="rect">
            <a:avLst/>
          </a:prstGeom>
          <a:effectLst>
            <a:softEdge rad="0"/>
          </a:effectLst>
        </p:spPr>
      </p:pic>
      <p:pic>
        <p:nvPicPr>
          <p:cNvPr id="9" name="Picture 8"/>
          <p:cNvPicPr>
            <a:picLocks noChangeAspect="1"/>
          </p:cNvPicPr>
          <p:nvPr/>
        </p:nvPicPr>
        <p:blipFill>
          <a:blip r:embed="rId4"/>
          <a:stretch>
            <a:fillRect/>
          </a:stretch>
        </p:blipFill>
        <p:spPr>
          <a:xfrm>
            <a:off x="5312973" y="2391354"/>
            <a:ext cx="2988012" cy="1680757"/>
          </a:xfrm>
          <a:prstGeom prst="rect">
            <a:avLst/>
          </a:prstGeom>
          <a:effectLst>
            <a:softEdge rad="0"/>
          </a:effectLst>
        </p:spPr>
      </p:pic>
      <p:pic>
        <p:nvPicPr>
          <p:cNvPr id="6" name="Picture 8" descr="P10100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6686" y="3598331"/>
            <a:ext cx="3682612" cy="2004857"/>
          </a:xfrm>
          <a:prstGeom prst="rect">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061473" y="4981035"/>
            <a:ext cx="1008112" cy="369332"/>
          </a:xfrm>
          <a:prstGeom prst="rect">
            <a:avLst/>
          </a:prstGeom>
          <a:solidFill>
            <a:schemeClr val="tx1"/>
          </a:solidFill>
        </p:spPr>
        <p:txBody>
          <a:bodyPr wrap="square" rtlCol="0">
            <a:spAutoFit/>
          </a:bodyPr>
          <a:lstStyle/>
          <a:p>
            <a:r>
              <a:rPr lang="zh-CN" altLang="en-US" dirty="0" smtClean="0">
                <a:solidFill>
                  <a:schemeClr val="bg1"/>
                </a:solidFill>
              </a:rPr>
              <a:t>水劑</a:t>
            </a:r>
            <a:endParaRPr lang="en-US" dirty="0">
              <a:solidFill>
                <a:schemeClr val="bg1"/>
              </a:solidFill>
            </a:endParaRPr>
          </a:p>
        </p:txBody>
      </p:sp>
      <p:sp>
        <p:nvSpPr>
          <p:cNvPr id="12" name="TextBox 11"/>
          <p:cNvSpPr txBox="1"/>
          <p:nvPr/>
        </p:nvSpPr>
        <p:spPr>
          <a:xfrm>
            <a:off x="4827781" y="5695817"/>
            <a:ext cx="1008112" cy="369332"/>
          </a:xfrm>
          <a:prstGeom prst="rect">
            <a:avLst/>
          </a:prstGeom>
          <a:solidFill>
            <a:schemeClr val="tx1"/>
          </a:solidFill>
        </p:spPr>
        <p:txBody>
          <a:bodyPr wrap="square" rtlCol="0">
            <a:spAutoFit/>
          </a:bodyPr>
          <a:lstStyle/>
          <a:p>
            <a:r>
              <a:rPr lang="zh-CN" altLang="en-US" dirty="0" smtClean="0">
                <a:solidFill>
                  <a:schemeClr val="bg1"/>
                </a:solidFill>
              </a:rPr>
              <a:t>顆粒劑</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1057"/>
            <a:ext cx="7772400" cy="914400"/>
          </a:xfrm>
        </p:spPr>
        <p:txBody>
          <a:bodyPr/>
          <a:lstStyle/>
          <a:p>
            <a:r>
              <a:rPr lang="en-US" altLang="zh-CN" b="1" dirty="0" smtClean="0">
                <a:latin typeface="新細明體" panose="02020500000000000000" pitchFamily="18" charset="-120"/>
                <a:ea typeface="新細明體" panose="02020500000000000000" pitchFamily="18" charset="-120"/>
              </a:rPr>
              <a:t>1</a:t>
            </a:r>
            <a:r>
              <a:rPr lang="en-SG" b="1" dirty="0" smtClean="0">
                <a:latin typeface="新細明體" panose="02020500000000000000" pitchFamily="18" charset="-120"/>
                <a:ea typeface="新細明體" panose="02020500000000000000" pitchFamily="18" charset="-120"/>
              </a:rPr>
              <a:t> </a:t>
            </a:r>
            <a:r>
              <a:rPr lang="zh-CN" altLang="en-US" b="1" dirty="0" smtClean="0">
                <a:latin typeface="新細明體" panose="02020500000000000000" pitchFamily="18" charset="-120"/>
                <a:ea typeface="新細明體" panose="02020500000000000000" pitchFamily="18" charset="-120"/>
              </a:rPr>
              <a:t>中藥的管制</a:t>
            </a:r>
            <a:endParaRPr lang="en-US" dirty="0">
              <a:latin typeface="新細明體" panose="02020500000000000000" pitchFamily="18" charset="-120"/>
              <a:ea typeface="新細明體" panose="02020500000000000000" pitchFamily="18" charset="-120"/>
            </a:endParaRPr>
          </a:p>
        </p:txBody>
      </p:sp>
      <p:sp>
        <p:nvSpPr>
          <p:cNvPr id="3" name="Content Placeholder 2"/>
          <p:cNvSpPr>
            <a:spLocks noGrp="1"/>
          </p:cNvSpPr>
          <p:nvPr>
            <p:ph idx="1"/>
          </p:nvPr>
        </p:nvSpPr>
        <p:spPr>
          <a:xfrm>
            <a:off x="755576" y="1023172"/>
            <a:ext cx="8064896" cy="5952390"/>
          </a:xfrm>
        </p:spPr>
        <p:txBody>
          <a:bodyPr>
            <a:noAutofit/>
          </a:bodyPr>
          <a:lstStyle/>
          <a:p>
            <a:pPr>
              <a:lnSpc>
                <a:spcPct val="120000"/>
              </a:lnSpc>
              <a:spcBef>
                <a:spcPts val="0"/>
              </a:spcBef>
            </a:pPr>
            <a:r>
              <a:rPr lang="zh-CN" altLang="en-US" sz="2800" dirty="0" smtClean="0">
                <a:latin typeface="新細明體" panose="02020500000000000000" pitchFamily="18" charset="-120"/>
                <a:ea typeface="新細明體" panose="02020500000000000000" pitchFamily="18" charset="-120"/>
              </a:rPr>
              <a:t>中藥材的出入口、製造、銷售受藥物法令、毒藥法令和藥物售賣法令等的管制</a:t>
            </a:r>
            <a:endParaRPr lang="en-US" altLang="zh-CN" sz="2800" dirty="0" smtClean="0">
              <a:latin typeface="新細明體" panose="02020500000000000000" pitchFamily="18" charset="-120"/>
              <a:ea typeface="新細明體" panose="02020500000000000000" pitchFamily="18" charset="-120"/>
            </a:endParaRPr>
          </a:p>
          <a:p>
            <a:pPr>
              <a:lnSpc>
                <a:spcPct val="120000"/>
              </a:lnSpc>
              <a:spcBef>
                <a:spcPts val="0"/>
              </a:spcBef>
            </a:pPr>
            <a:r>
              <a:rPr lang="zh-CN" altLang="en-US" sz="2800" dirty="0" smtClean="0">
                <a:latin typeface="新細明體" panose="02020500000000000000" pitchFamily="18" charset="-120"/>
                <a:ea typeface="新細明體" panose="02020500000000000000" pitchFamily="18" charset="-120"/>
              </a:rPr>
              <a:t>在市面上出售的中成藥會被抽樣檢驗是否摻雜西藥。</a:t>
            </a:r>
            <a:endParaRPr lang="en-US" sz="2800" dirty="0" smtClean="0">
              <a:latin typeface="新細明體" panose="02020500000000000000" pitchFamily="18" charset="-120"/>
              <a:ea typeface="新細明體" panose="02020500000000000000" pitchFamily="18" charset="-120"/>
            </a:endParaRPr>
          </a:p>
          <a:p>
            <a:pPr>
              <a:lnSpc>
                <a:spcPct val="120000"/>
              </a:lnSpc>
            </a:pPr>
            <a:endParaRPr lang="en-US" sz="2800" dirty="0">
              <a:latin typeface="黑体" panose="02010609060101010101" pitchFamily="49" charset="-122"/>
              <a:ea typeface="黑体" panose="02010609060101010101" pitchFamily="49" charset="-122"/>
            </a:endParaRPr>
          </a:p>
        </p:txBody>
      </p:sp>
      <p:pic>
        <p:nvPicPr>
          <p:cNvPr id="6" name="Picture 5"/>
          <p:cNvPicPr>
            <a:picLocks noChangeAspect="1"/>
          </p:cNvPicPr>
          <p:nvPr/>
        </p:nvPicPr>
        <p:blipFill>
          <a:blip r:embed="rId2"/>
          <a:stretch>
            <a:fillRect/>
          </a:stretch>
        </p:blipFill>
        <p:spPr>
          <a:xfrm>
            <a:off x="1403648" y="3206580"/>
            <a:ext cx="3080868" cy="2310651"/>
          </a:xfrm>
          <a:prstGeom prst="rect">
            <a:avLst/>
          </a:prstGeom>
          <a:effectLst>
            <a:softEdge rad="0"/>
          </a:effectLst>
        </p:spPr>
      </p:pic>
      <p:pic>
        <p:nvPicPr>
          <p:cNvPr id="10" name="Picture 9"/>
          <p:cNvPicPr>
            <a:picLocks noChangeAspect="1"/>
          </p:cNvPicPr>
          <p:nvPr/>
        </p:nvPicPr>
        <p:blipFill>
          <a:blip r:embed="rId3"/>
          <a:stretch>
            <a:fillRect/>
          </a:stretch>
        </p:blipFill>
        <p:spPr>
          <a:xfrm>
            <a:off x="5508104" y="2754756"/>
            <a:ext cx="3096344" cy="2322258"/>
          </a:xfrm>
          <a:prstGeom prst="rect">
            <a:avLst/>
          </a:prstGeom>
          <a:effectLst>
            <a:softEdge rad="0"/>
          </a:effectLst>
        </p:spPr>
      </p:pic>
      <p:pic>
        <p:nvPicPr>
          <p:cNvPr id="12" name="Picture 11"/>
          <p:cNvPicPr>
            <a:picLocks noChangeAspect="1"/>
          </p:cNvPicPr>
          <p:nvPr/>
        </p:nvPicPr>
        <p:blipFill>
          <a:blip r:embed="rId4"/>
          <a:stretch>
            <a:fillRect/>
          </a:stretch>
        </p:blipFill>
        <p:spPr>
          <a:xfrm>
            <a:off x="3795040" y="4066717"/>
            <a:ext cx="3426127" cy="2569596"/>
          </a:xfrm>
          <a:prstGeom prst="rect">
            <a:avLst/>
          </a:prstGeom>
          <a:effectLst>
            <a:softEdge rad="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990" y="476672"/>
            <a:ext cx="7772400" cy="914400"/>
          </a:xfrm>
        </p:spPr>
        <p:txBody>
          <a:bodyPr/>
          <a:lstStyle/>
          <a:p>
            <a:r>
              <a:rPr lang="en-US" altLang="zh-CN" b="1" dirty="0" smtClean="0">
                <a:latin typeface="新細明體" panose="02020500000000000000" pitchFamily="18" charset="-120"/>
                <a:ea typeface="新細明體" panose="02020500000000000000" pitchFamily="18" charset="-120"/>
              </a:rPr>
              <a:t>2</a:t>
            </a:r>
            <a:r>
              <a:rPr lang="en-SG" b="1" dirty="0" smtClean="0">
                <a:latin typeface="新細明體" panose="02020500000000000000" pitchFamily="18" charset="-120"/>
                <a:ea typeface="新細明體" panose="02020500000000000000" pitchFamily="18" charset="-120"/>
              </a:rPr>
              <a:t> </a:t>
            </a:r>
            <a:r>
              <a:rPr lang="zh-CN" altLang="en-US" b="1" dirty="0" smtClean="0">
                <a:latin typeface="新細明體" panose="02020500000000000000" pitchFamily="18" charset="-120"/>
                <a:ea typeface="新細明體" panose="02020500000000000000" pitchFamily="18" charset="-120"/>
              </a:rPr>
              <a:t>中醫的管制</a:t>
            </a:r>
            <a:endParaRPr lang="en-US" dirty="0">
              <a:latin typeface="新細明體" panose="02020500000000000000" pitchFamily="18" charset="-120"/>
              <a:ea typeface="新細明體" panose="02020500000000000000" pitchFamily="18" charset="-120"/>
            </a:endParaRPr>
          </a:p>
        </p:txBody>
      </p:sp>
      <p:sp>
        <p:nvSpPr>
          <p:cNvPr id="3" name="Content Placeholder 2"/>
          <p:cNvSpPr>
            <a:spLocks noGrp="1"/>
          </p:cNvSpPr>
          <p:nvPr>
            <p:ph idx="1"/>
          </p:nvPr>
        </p:nvSpPr>
        <p:spPr>
          <a:xfrm>
            <a:off x="927990" y="1718218"/>
            <a:ext cx="7772400" cy="3082382"/>
          </a:xfrm>
        </p:spPr>
        <p:txBody>
          <a:bodyPr>
            <a:noAutofit/>
          </a:bodyPr>
          <a:lstStyle/>
          <a:p>
            <a:pPr>
              <a:lnSpc>
                <a:spcPct val="100000"/>
              </a:lnSpc>
            </a:pPr>
            <a:r>
              <a:rPr lang="en-SG" sz="2800" dirty="0" smtClean="0">
                <a:latin typeface="新細明體" panose="02020500000000000000" pitchFamily="18" charset="-120"/>
                <a:ea typeface="新細明體" panose="02020500000000000000" pitchFamily="18" charset="-120"/>
              </a:rPr>
              <a:t>20</a:t>
            </a:r>
            <a:r>
              <a:rPr lang="en-US" altLang="en-SG" sz="2800" dirty="0" smtClean="0">
                <a:latin typeface="新細明體" panose="02020500000000000000" pitchFamily="18" charset="-120"/>
                <a:ea typeface="新細明體" panose="02020500000000000000" pitchFamily="18" charset="-120"/>
              </a:rPr>
              <a:t>14</a:t>
            </a:r>
            <a:r>
              <a:rPr lang="zh-CN" altLang="en-US" sz="2800" dirty="0" smtClean="0">
                <a:latin typeface="新細明體" panose="02020500000000000000" pitchFamily="18" charset="-120"/>
                <a:ea typeface="新細明體" panose="02020500000000000000" pitchFamily="18" charset="-120"/>
              </a:rPr>
              <a:t>年</a:t>
            </a:r>
            <a:r>
              <a:rPr lang="en-US" altLang="zh-CN" sz="2800" dirty="0" smtClean="0">
                <a:latin typeface="新細明體" panose="02020500000000000000" pitchFamily="18" charset="-120"/>
                <a:ea typeface="新細明體" panose="02020500000000000000" pitchFamily="18" charset="-120"/>
              </a:rPr>
              <a:t>10</a:t>
            </a:r>
            <a:r>
              <a:rPr lang="zh-CN" altLang="en-US" sz="2800" dirty="0" smtClean="0">
                <a:latin typeface="新細明體" panose="02020500000000000000" pitchFamily="18" charset="-120"/>
                <a:ea typeface="新細明體" panose="02020500000000000000" pitchFamily="18" charset="-120"/>
              </a:rPr>
              <a:t>月，國會通過了醫務人員立法條例</a:t>
            </a:r>
          </a:p>
          <a:p>
            <a:pPr marL="0" indent="0">
              <a:lnSpc>
                <a:spcPct val="100000"/>
              </a:lnSpc>
              <a:buNone/>
            </a:pPr>
            <a:r>
              <a:rPr lang="zh-CN" altLang="en-US" sz="2800" dirty="0" smtClean="0">
                <a:latin typeface="新細明體" panose="02020500000000000000" pitchFamily="18" charset="-120"/>
                <a:ea typeface="新細明體" panose="02020500000000000000" pitchFamily="18" charset="-120"/>
              </a:rPr>
              <a:t>包括傳統醫務人員。</a:t>
            </a:r>
            <a:endParaRPr lang="en-US" altLang="zh-CN" sz="2800" dirty="0" smtClean="0">
              <a:latin typeface="新細明體" panose="02020500000000000000" pitchFamily="18" charset="-120"/>
              <a:ea typeface="新細明體" panose="02020500000000000000" pitchFamily="18" charset="-120"/>
            </a:endParaRPr>
          </a:p>
          <a:p>
            <a:pPr marL="0" indent="0">
              <a:lnSpc>
                <a:spcPct val="100000"/>
              </a:lnSpc>
              <a:buNone/>
            </a:pPr>
            <a:endParaRPr lang="en-US" altLang="zh-CN" sz="2800" dirty="0" smtClean="0">
              <a:latin typeface="新細明體" panose="02020500000000000000" pitchFamily="18" charset="-120"/>
              <a:ea typeface="新細明體" panose="02020500000000000000" pitchFamily="18" charset="-120"/>
            </a:endParaRPr>
          </a:p>
          <a:p>
            <a:pPr>
              <a:lnSpc>
                <a:spcPct val="100000"/>
              </a:lnSpc>
            </a:pPr>
            <a:r>
              <a:rPr lang="en-US" altLang="zh-CN" sz="2800" dirty="0">
                <a:latin typeface="新細明體" panose="02020500000000000000" pitchFamily="18" charset="-120"/>
                <a:ea typeface="新細明體" panose="02020500000000000000" pitchFamily="18" charset="-120"/>
              </a:rPr>
              <a:t>2014</a:t>
            </a:r>
            <a:r>
              <a:rPr lang="zh-CN" altLang="en-US" sz="2800" dirty="0">
                <a:latin typeface="新細明體" panose="02020500000000000000" pitchFamily="18" charset="-120"/>
                <a:ea typeface="新細明體" panose="02020500000000000000" pitchFamily="18" charset="-120"/>
              </a:rPr>
              <a:t>年</a:t>
            </a:r>
            <a:r>
              <a:rPr lang="en-US" altLang="zh-CN" sz="2800" dirty="0" smtClean="0">
                <a:latin typeface="新細明體" panose="02020500000000000000" pitchFamily="18" charset="-120"/>
                <a:ea typeface="新細明體" panose="02020500000000000000" pitchFamily="18" charset="-120"/>
              </a:rPr>
              <a:t>12</a:t>
            </a:r>
            <a:r>
              <a:rPr lang="zh-CN" altLang="en-US" sz="2800" dirty="0" smtClean="0">
                <a:latin typeface="新細明體" panose="02020500000000000000" pitchFamily="18" charset="-120"/>
                <a:ea typeface="新細明體" panose="02020500000000000000" pitchFamily="18" charset="-120"/>
              </a:rPr>
              <a:t>月 總統發出關於傳統醫療繼續教育</a:t>
            </a:r>
          </a:p>
          <a:p>
            <a:pPr marL="0" indent="0">
              <a:lnSpc>
                <a:spcPct val="100000"/>
              </a:lnSpc>
              <a:buNone/>
            </a:pPr>
            <a:r>
              <a:rPr lang="en-US" altLang="zh-CN" sz="2800" dirty="0" smtClean="0">
                <a:latin typeface="新細明體" panose="02020500000000000000" pitchFamily="18" charset="-120"/>
                <a:ea typeface="新細明體" panose="02020500000000000000" pitchFamily="18" charset="-120"/>
              </a:rPr>
              <a:t>103</a:t>
            </a:r>
            <a:r>
              <a:rPr lang="zh-CN" altLang="en-US" sz="2800" dirty="0" smtClean="0">
                <a:latin typeface="新細明體" panose="02020500000000000000" pitchFamily="18" charset="-120"/>
                <a:ea typeface="新細明體" panose="02020500000000000000" pitchFamily="18" charset="-120"/>
              </a:rPr>
              <a:t>總統決定條例</a:t>
            </a:r>
            <a:r>
              <a:rPr lang="en-US" altLang="zh-CN" sz="2800" dirty="0" smtClean="0">
                <a:latin typeface="新細明體" panose="02020500000000000000" pitchFamily="18" charset="-120"/>
                <a:ea typeface="新細明體" panose="02020500000000000000" pitchFamily="18" charset="-120"/>
              </a:rPr>
              <a:t>.</a:t>
            </a:r>
            <a:endParaRPr lang="zh-CN" altLang="en-US" sz="2800" dirty="0">
              <a:latin typeface="新細明體" panose="02020500000000000000" pitchFamily="18" charset="-120"/>
              <a:ea typeface="新細明體" panose="02020500000000000000" pitchFamily="18" charset="-120"/>
            </a:endParaRPr>
          </a:p>
          <a:p>
            <a:pPr>
              <a:lnSpc>
                <a:spcPct val="100000"/>
              </a:lnSpc>
            </a:pPr>
            <a:endParaRPr lang="zh-CN" altLang="en-US" sz="2800" dirty="0">
              <a:latin typeface="黑体" panose="02010609060101010101" pitchFamily="49" charset="-122"/>
              <a:ea typeface="黑体" panose="02010609060101010101" pitchFamily="49" charset="-122"/>
            </a:endParaRPr>
          </a:p>
          <a:p>
            <a:pPr>
              <a:lnSpc>
                <a:spcPct val="100000"/>
              </a:lnSpc>
            </a:pPr>
            <a:endParaRPr lang="en-US" altLang="zh-CN" sz="2800" dirty="0" smtClean="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55576" y="548680"/>
            <a:ext cx="8229600" cy="914400"/>
          </a:xfrm>
        </p:spPr>
        <p:txBody>
          <a:bodyPr/>
          <a:lstStyle/>
          <a:p>
            <a:r>
              <a:rPr lang="en-US" altLang="zh-CN" b="1" dirty="0" smtClean="0">
                <a:latin typeface="新細明體" panose="02020500000000000000" pitchFamily="18" charset="-120"/>
                <a:ea typeface="新細明體" panose="02020500000000000000" pitchFamily="18" charset="-120"/>
              </a:rPr>
              <a:t>2</a:t>
            </a:r>
            <a:r>
              <a:rPr lang="en-SG" b="1" dirty="0" smtClean="0">
                <a:latin typeface="新細明體" panose="02020500000000000000" pitchFamily="18" charset="-120"/>
                <a:ea typeface="新細明體" panose="02020500000000000000" pitchFamily="18" charset="-120"/>
              </a:rPr>
              <a:t> </a:t>
            </a:r>
            <a:r>
              <a:rPr lang="zh-CN" altLang="en-US" b="1" dirty="0" smtClean="0">
                <a:latin typeface="新細明體" panose="02020500000000000000" pitchFamily="18" charset="-120"/>
                <a:ea typeface="新細明體" panose="02020500000000000000" pitchFamily="18" charset="-120"/>
              </a:rPr>
              <a:t>中醫的管制</a:t>
            </a:r>
            <a:endParaRPr lang="en-US" dirty="0">
              <a:latin typeface="新細明體" panose="02020500000000000000" pitchFamily="18" charset="-120"/>
              <a:ea typeface="新細明體" panose="02020500000000000000" pitchFamily="18" charset="-120"/>
            </a:endParaRPr>
          </a:p>
        </p:txBody>
      </p:sp>
      <p:sp>
        <p:nvSpPr>
          <p:cNvPr id="3" name="Content Placeholder 2"/>
          <p:cNvSpPr>
            <a:spLocks noGrp="1"/>
          </p:cNvSpPr>
          <p:nvPr>
            <p:ph idx="1"/>
          </p:nvPr>
        </p:nvSpPr>
        <p:spPr>
          <a:xfrm>
            <a:off x="755576" y="1543050"/>
            <a:ext cx="8099126" cy="4722068"/>
          </a:xfrm>
        </p:spPr>
        <p:txBody>
          <a:bodyPr>
            <a:noAutofit/>
          </a:bodyPr>
          <a:lstStyle/>
          <a:p>
            <a:pPr>
              <a:lnSpc>
                <a:spcPct val="110000"/>
              </a:lnSpc>
              <a:spcBef>
                <a:spcPts val="0"/>
              </a:spcBef>
            </a:pPr>
            <a:r>
              <a:rPr lang="zh-CN" altLang="en-US" sz="2800" dirty="0" smtClean="0">
                <a:latin typeface="新細明體" panose="02020500000000000000" pitchFamily="18" charset="-120"/>
                <a:ea typeface="新細明體" panose="02020500000000000000" pitchFamily="18" charset="-120"/>
              </a:rPr>
              <a:t>截</a:t>
            </a:r>
            <a:r>
              <a:rPr lang="zh-CN" altLang="en-US" sz="2800" dirty="0">
                <a:latin typeface="新細明體" panose="02020500000000000000" pitchFamily="18" charset="-120"/>
                <a:ea typeface="新細明體" panose="02020500000000000000" pitchFamily="18" charset="-120"/>
              </a:rPr>
              <a:t>至</a:t>
            </a:r>
            <a:r>
              <a:rPr lang="en-SG" sz="2800" dirty="0" smtClean="0">
                <a:latin typeface="新細明體" panose="02020500000000000000" pitchFamily="18" charset="-120"/>
                <a:ea typeface="新細明體" panose="02020500000000000000" pitchFamily="18" charset="-120"/>
              </a:rPr>
              <a:t>201</a:t>
            </a:r>
            <a:r>
              <a:rPr lang="en-US" altLang="zh-CN" sz="2800" dirty="0" smtClean="0">
                <a:latin typeface="新細明體" panose="02020500000000000000" pitchFamily="18" charset="-120"/>
                <a:ea typeface="新細明體" panose="02020500000000000000" pitchFamily="18" charset="-120"/>
              </a:rPr>
              <a:t>6</a:t>
            </a:r>
            <a:r>
              <a:rPr lang="zh-CN" altLang="en-US" sz="2800" dirty="0" smtClean="0">
                <a:latin typeface="新細明體" panose="02020500000000000000" pitchFamily="18" charset="-120"/>
                <a:ea typeface="新細明體" panose="02020500000000000000" pitchFamily="18" charset="-120"/>
              </a:rPr>
              <a:t>年</a:t>
            </a:r>
            <a:r>
              <a:rPr lang="en-SG" sz="2800" dirty="0">
                <a:latin typeface="新細明體" panose="02020500000000000000" pitchFamily="18" charset="-120"/>
                <a:ea typeface="新細明體" panose="02020500000000000000" pitchFamily="18" charset="-120"/>
              </a:rPr>
              <a:t>12</a:t>
            </a:r>
            <a:r>
              <a:rPr lang="zh-CN" altLang="en-US" sz="2800" dirty="0">
                <a:latin typeface="新細明體" panose="02020500000000000000" pitchFamily="18" charset="-120"/>
                <a:ea typeface="新細明體" panose="02020500000000000000" pitchFamily="18" charset="-120"/>
              </a:rPr>
              <a:t>月</a:t>
            </a:r>
            <a:r>
              <a:rPr lang="en-SG" sz="2800" dirty="0" smtClean="0">
                <a:latin typeface="新細明體" panose="02020500000000000000" pitchFamily="18" charset="-120"/>
                <a:ea typeface="新細明體" panose="02020500000000000000" pitchFamily="18" charset="-120"/>
              </a:rPr>
              <a:t>31</a:t>
            </a:r>
            <a:r>
              <a:rPr lang="zh-CN" altLang="en-US" sz="2800" dirty="0" smtClean="0">
                <a:latin typeface="新細明體" panose="02020500000000000000" pitchFamily="18" charset="-120"/>
                <a:ea typeface="新細明體" panose="02020500000000000000" pitchFamily="18" charset="-120"/>
              </a:rPr>
              <a:t>日，註冊中醫執業者的總人數是</a:t>
            </a:r>
            <a:r>
              <a:rPr lang="en-US" altLang="zh-CN" sz="2800" dirty="0" smtClean="0">
                <a:latin typeface="新細明體" panose="02020500000000000000" pitchFamily="18" charset="-120"/>
                <a:ea typeface="新細明體" panose="02020500000000000000" pitchFamily="18" charset="-120"/>
              </a:rPr>
              <a:t>6115</a:t>
            </a:r>
            <a:r>
              <a:rPr lang="zh-CN" altLang="en-US" sz="2800" dirty="0" smtClean="0">
                <a:latin typeface="新細明體" panose="02020500000000000000" pitchFamily="18" charset="-120"/>
                <a:ea typeface="新細明體" panose="02020500000000000000" pitchFamily="18" charset="-120"/>
              </a:rPr>
              <a:t>人，其中註冊中醫師</a:t>
            </a:r>
            <a:r>
              <a:rPr lang="en-US" altLang="zh-CN" sz="2800" dirty="0" smtClean="0">
                <a:latin typeface="新細明體" panose="02020500000000000000" pitchFamily="18" charset="-120"/>
                <a:ea typeface="新細明體" panose="02020500000000000000" pitchFamily="18" charset="-120"/>
              </a:rPr>
              <a:t>868</a:t>
            </a:r>
            <a:r>
              <a:rPr lang="zh-CN" altLang="en-US" sz="2800" dirty="0" smtClean="0">
                <a:latin typeface="新細明體" panose="02020500000000000000" pitchFamily="18" charset="-120"/>
                <a:ea typeface="新細明體" panose="02020500000000000000" pitchFamily="18" charset="-120"/>
              </a:rPr>
              <a:t>人，</a:t>
            </a:r>
          </a:p>
          <a:p>
            <a:pPr marL="0" indent="0">
              <a:lnSpc>
                <a:spcPct val="110000"/>
              </a:lnSpc>
              <a:spcBef>
                <a:spcPts val="0"/>
              </a:spcBef>
              <a:buNone/>
            </a:pPr>
            <a:r>
              <a:rPr lang="zh-CN" altLang="en-US" sz="2800" dirty="0" smtClean="0">
                <a:latin typeface="新細明體" panose="02020500000000000000" pitchFamily="18" charset="-120"/>
                <a:ea typeface="新細明體" panose="02020500000000000000" pitchFamily="18" charset="-120"/>
              </a:rPr>
              <a:t>              註冊針灸師</a:t>
            </a:r>
            <a:r>
              <a:rPr lang="en-US" altLang="zh-CN" sz="2800" dirty="0" smtClean="0">
                <a:latin typeface="新細明體" panose="02020500000000000000" pitchFamily="18" charset="-120"/>
                <a:ea typeface="新細明體" panose="02020500000000000000" pitchFamily="18" charset="-120"/>
              </a:rPr>
              <a:t>5</a:t>
            </a:r>
            <a:r>
              <a:rPr lang="en-SG" sz="2800" dirty="0" smtClean="0">
                <a:latin typeface="新細明體" panose="02020500000000000000" pitchFamily="18" charset="-120"/>
                <a:ea typeface="新細明體" panose="02020500000000000000" pitchFamily="18" charset="-120"/>
              </a:rPr>
              <a:t>24</a:t>
            </a:r>
            <a:r>
              <a:rPr lang="en-US" altLang="zh-CN" sz="2800" dirty="0" smtClean="0">
                <a:latin typeface="新細明體" panose="02020500000000000000" pitchFamily="18" charset="-120"/>
                <a:ea typeface="新細明體" panose="02020500000000000000" pitchFamily="18" charset="-120"/>
              </a:rPr>
              <a:t>7</a:t>
            </a:r>
            <a:r>
              <a:rPr lang="zh-CN" altLang="en-US" sz="2800" dirty="0" smtClean="0">
                <a:latin typeface="新細明體" panose="02020500000000000000" pitchFamily="18" charset="-120"/>
                <a:ea typeface="新細明體" panose="02020500000000000000" pitchFamily="18" charset="-120"/>
              </a:rPr>
              <a:t>人。</a:t>
            </a:r>
            <a:endParaRPr lang="en-US" altLang="zh-CN" sz="2800" dirty="0" smtClean="0">
              <a:latin typeface="新細明體" panose="02020500000000000000" pitchFamily="18" charset="-120"/>
              <a:ea typeface="新細明體" panose="02020500000000000000" pitchFamily="18" charset="-120"/>
            </a:endParaRPr>
          </a:p>
          <a:p>
            <a:pPr marL="0" indent="0">
              <a:lnSpc>
                <a:spcPct val="110000"/>
              </a:lnSpc>
              <a:spcBef>
                <a:spcPts val="0"/>
              </a:spcBef>
              <a:buNone/>
            </a:pPr>
            <a:endParaRPr lang="en-US" altLang="zh-CN" sz="2800" dirty="0" smtClean="0">
              <a:latin typeface="新細明體" panose="02020500000000000000" pitchFamily="18" charset="-120"/>
              <a:ea typeface="新細明體" panose="02020500000000000000" pitchFamily="18" charset="-120"/>
            </a:endParaRPr>
          </a:p>
          <a:p>
            <a:pPr>
              <a:lnSpc>
                <a:spcPct val="110000"/>
              </a:lnSpc>
              <a:spcBef>
                <a:spcPts val="0"/>
              </a:spcBef>
            </a:pPr>
            <a:r>
              <a:rPr lang="zh-CN" altLang="en-US" sz="2800" dirty="0" smtClean="0">
                <a:latin typeface="新細明體" panose="02020500000000000000" pitchFamily="18" charset="-120"/>
                <a:ea typeface="新細明體" panose="02020500000000000000" pitchFamily="18" charset="-120"/>
              </a:rPr>
              <a:t>註冊針灸師目前只限於註冊西醫，並持有認可的針灸學歷及通過印尼西醫針灸師協會註冊考試。其他欲提供針灸服務者</a:t>
            </a:r>
            <a:r>
              <a:rPr lang="en-SG" sz="2800" dirty="0" smtClean="0">
                <a:latin typeface="新細明體" panose="02020500000000000000" pitchFamily="18" charset="-120"/>
                <a:ea typeface="新細明體" panose="02020500000000000000" pitchFamily="18" charset="-120"/>
              </a:rPr>
              <a:t>,</a:t>
            </a:r>
            <a:r>
              <a:rPr lang="zh-CN" altLang="en-US" sz="2800" dirty="0" smtClean="0">
                <a:latin typeface="新細明體" panose="02020500000000000000" pitchFamily="18" charset="-120"/>
                <a:ea typeface="新細明體" panose="02020500000000000000" pitchFamily="18" charset="-120"/>
              </a:rPr>
              <a:t>必須是繼續教育完成大專畢業者</a:t>
            </a:r>
            <a:r>
              <a:rPr lang="zh-CN" altLang="en-US" sz="2800" dirty="0" smtClean="0">
                <a:latin typeface="黑体" panose="02010609060101010101" pitchFamily="49" charset="-122"/>
                <a:ea typeface="黑体" panose="02010609060101010101" pitchFamily="49" charset="-122"/>
              </a:rPr>
              <a:t>。</a:t>
            </a:r>
            <a:endParaRPr lang="en-US" sz="2800" dirty="0">
              <a:latin typeface="黑体" panose="02010609060101010101" pitchFamily="49" charset="-122"/>
              <a:ea typeface="黑体" panose="02010609060101010101" pitchFamily="49" charset="-122"/>
            </a:endParaRPr>
          </a:p>
          <a:p>
            <a:pPr>
              <a:lnSpc>
                <a:spcPct val="110000"/>
              </a:lnSpc>
              <a:spcBef>
                <a:spcPts val="0"/>
              </a:spcBef>
            </a:pPr>
            <a:endParaRPr lang="en-US" altLang="zh-CN" sz="2800" dirty="0" smtClean="0">
              <a:latin typeface="黑体" panose="02010609060101010101" pitchFamily="49" charset="-122"/>
              <a:ea typeface="黑体" panose="02010609060101010101" pitchFamily="49" charset="-122"/>
            </a:endParaRPr>
          </a:p>
          <a:p>
            <a:pPr>
              <a:lnSpc>
                <a:spcPct val="110000"/>
              </a:lnSpc>
              <a:spcBef>
                <a:spcPts val="0"/>
              </a:spcBef>
            </a:pPr>
            <a:endParaRPr 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210"/>
            <a:ext cx="7772400" cy="761365"/>
          </a:xfrm>
        </p:spPr>
        <p:txBody>
          <a:bodyPr>
            <a:normAutofit/>
          </a:bodyPr>
          <a:lstStyle/>
          <a:p>
            <a:r>
              <a:rPr lang="en-US" altLang="zh-CN" b="1" dirty="0" smtClean="0">
                <a:latin typeface="新細明體" panose="02020500000000000000" pitchFamily="18" charset="-120"/>
                <a:ea typeface="新細明體" panose="02020500000000000000" pitchFamily="18" charset="-120"/>
              </a:rPr>
              <a:t>3.</a:t>
            </a:r>
            <a:r>
              <a:rPr lang="zh-CN" altLang="en-US" b="1" dirty="0" smtClean="0">
                <a:latin typeface="新細明體" panose="02020500000000000000" pitchFamily="18" charset="-120"/>
                <a:ea typeface="新細明體" panose="02020500000000000000" pitchFamily="18" charset="-120"/>
              </a:rPr>
              <a:t>市場准入及注冊 </a:t>
            </a:r>
            <a:endParaRPr lang="en-US" b="1" dirty="0">
              <a:latin typeface="新細明體" panose="02020500000000000000" pitchFamily="18" charset="-120"/>
              <a:ea typeface="新細明體" panose="02020500000000000000" pitchFamily="18" charset="-120"/>
            </a:endParaRPr>
          </a:p>
        </p:txBody>
      </p:sp>
      <p:sp>
        <p:nvSpPr>
          <p:cNvPr id="3" name="Content Placeholder 2"/>
          <p:cNvSpPr>
            <a:spLocks noGrp="1"/>
          </p:cNvSpPr>
          <p:nvPr>
            <p:ph idx="1"/>
          </p:nvPr>
        </p:nvSpPr>
        <p:spPr>
          <a:xfrm>
            <a:off x="914400" y="790576"/>
            <a:ext cx="7772400" cy="5562600"/>
          </a:xfrm>
        </p:spPr>
        <p:txBody>
          <a:bodyPr>
            <a:noAutofit/>
          </a:bodyPr>
          <a:lstStyle/>
          <a:p>
            <a:pPr marL="0" indent="0">
              <a:buNone/>
            </a:pPr>
            <a:r>
              <a:rPr lang="zh-CN" altLang="en-US" sz="2000" b="1" u="sng" dirty="0" smtClean="0">
                <a:latin typeface="新細明體" panose="02020500000000000000" pitchFamily="18" charset="-120"/>
                <a:ea typeface="新細明體" panose="02020500000000000000" pitchFamily="18" charset="-120"/>
                <a:cs typeface="华文中宋" panose="02010600040101010101" charset="-122"/>
              </a:rPr>
              <a:t>印尼對中藥的定義與分類</a:t>
            </a:r>
            <a:endParaRPr lang="en-US" altLang="zh-CN" sz="2000" b="1" u="sng" dirty="0" smtClean="0">
              <a:latin typeface="新細明體" panose="02020500000000000000" pitchFamily="18" charset="-120"/>
              <a:ea typeface="新細明體" panose="02020500000000000000" pitchFamily="18" charset="-120"/>
              <a:cs typeface="华文中宋" panose="02010600040101010101" charset="-122"/>
            </a:endParaRPr>
          </a:p>
          <a:p>
            <a:pPr marL="0" indent="0">
              <a:buNone/>
            </a:pPr>
            <a:endParaRPr lang="en-US" sz="2000" b="1" u="sng" dirty="0">
              <a:latin typeface="新細明體" panose="02020500000000000000" pitchFamily="18" charset="-120"/>
              <a:ea typeface="新細明體" panose="02020500000000000000" pitchFamily="18" charset="-120"/>
              <a:cs typeface="华文中宋" panose="02010600040101010101" charset="-122"/>
            </a:endParaRPr>
          </a:p>
          <a:p>
            <a:r>
              <a:rPr lang="zh-CN" altLang="en-US" sz="2000" dirty="0" smtClean="0">
                <a:latin typeface="新細明體" panose="02020500000000000000" pitchFamily="18" charset="-120"/>
                <a:ea typeface="新細明體" panose="02020500000000000000" pitchFamily="18" charset="-120"/>
                <a:sym typeface="+mn-ea"/>
              </a:rPr>
              <a:t>中藥在印尼被稱為"傳統藥物"</a:t>
            </a:r>
            <a:r>
              <a:rPr lang="en-US" altLang="zh-CN" sz="2000" dirty="0" smtClean="0">
                <a:latin typeface="新細明體" panose="02020500000000000000" pitchFamily="18" charset="-120"/>
                <a:ea typeface="新細明體" panose="02020500000000000000" pitchFamily="18" charset="-120"/>
                <a:sym typeface="+mn-ea"/>
              </a:rPr>
              <a:t>. </a:t>
            </a:r>
            <a:r>
              <a:rPr lang="zh-CN" altLang="en-US" sz="2000" dirty="0" smtClean="0">
                <a:latin typeface="新細明體" panose="02020500000000000000" pitchFamily="18" charset="-120"/>
                <a:ea typeface="新細明體" panose="02020500000000000000" pitchFamily="18" charset="-120"/>
                <a:sym typeface="+mn-ea"/>
              </a:rPr>
              <a:t> NADFC在1992年公佈的</a:t>
            </a:r>
            <a:r>
              <a:rPr lang="en-US" altLang="zh-CN" sz="2000" dirty="0" smtClean="0">
                <a:latin typeface="新細明體" panose="02020500000000000000" pitchFamily="18" charset="-120"/>
                <a:ea typeface="新細明體" panose="02020500000000000000" pitchFamily="18" charset="-120"/>
                <a:sym typeface="+mn-ea"/>
              </a:rPr>
              <a:t>No.23</a:t>
            </a:r>
            <a:r>
              <a:rPr lang="en-US" altLang="zh-CN" sz="2000" dirty="0">
                <a:latin typeface="新細明體" panose="02020500000000000000" pitchFamily="18" charset="-120"/>
                <a:ea typeface="新細明體" panose="02020500000000000000" pitchFamily="18" charset="-120"/>
                <a:sym typeface="+mn-ea"/>
              </a:rPr>
              <a:t>/</a:t>
            </a:r>
            <a:r>
              <a:rPr lang="zh-CN" altLang="en-US" sz="2000" dirty="0">
                <a:latin typeface="新細明體" panose="02020500000000000000" pitchFamily="18" charset="-120"/>
                <a:ea typeface="新細明體" panose="02020500000000000000" pitchFamily="18" charset="-120"/>
                <a:sym typeface="+mn-ea"/>
              </a:rPr>
              <a:t> </a:t>
            </a:r>
            <a:r>
              <a:rPr lang="en-US" altLang="zh-CN" sz="2000" dirty="0" smtClean="0">
                <a:latin typeface="新細明體" panose="02020500000000000000" pitchFamily="18" charset="-120"/>
                <a:ea typeface="新細明體" panose="02020500000000000000" pitchFamily="18" charset="-120"/>
                <a:sym typeface="+mn-ea"/>
              </a:rPr>
              <a:t>1</a:t>
            </a:r>
            <a:r>
              <a:rPr lang="zh-CN" altLang="en-US" sz="2000" dirty="0" smtClean="0">
                <a:latin typeface="新細明體" panose="02020500000000000000" pitchFamily="18" charset="-120"/>
                <a:ea typeface="新細明體" panose="02020500000000000000" pitchFamily="18" charset="-120"/>
                <a:sym typeface="+mn-ea"/>
              </a:rPr>
              <a:t>9 92號法律"衛生法"將"傳統藥物"定義為:</a:t>
            </a:r>
            <a:endParaRPr lang="en-US" altLang="zh-CN" sz="2000" dirty="0" smtClean="0">
              <a:latin typeface="新細明體" panose="02020500000000000000" pitchFamily="18" charset="-120"/>
              <a:ea typeface="新細明體" panose="02020500000000000000" pitchFamily="18" charset="-120"/>
              <a:sym typeface="+mn-ea"/>
            </a:endParaRPr>
          </a:p>
          <a:p>
            <a:pPr marL="361950" indent="-361950">
              <a:buNone/>
            </a:pPr>
            <a:r>
              <a:rPr lang="en-US" altLang="zh-CN" sz="2000" dirty="0">
                <a:latin typeface="新細明體" panose="02020500000000000000" pitchFamily="18" charset="-120"/>
                <a:ea typeface="新細明體" panose="02020500000000000000" pitchFamily="18" charset="-120"/>
                <a:sym typeface="+mn-ea"/>
              </a:rPr>
              <a:t> </a:t>
            </a:r>
            <a:r>
              <a:rPr lang="en-US" altLang="zh-CN" sz="2000" dirty="0" smtClean="0">
                <a:latin typeface="新細明體" panose="02020500000000000000" pitchFamily="18" charset="-120"/>
                <a:ea typeface="新細明體" panose="02020500000000000000" pitchFamily="18" charset="-120"/>
                <a:sym typeface="+mn-ea"/>
              </a:rPr>
              <a:t>     </a:t>
            </a:r>
            <a:r>
              <a:rPr lang="zh-CN" altLang="en-US" sz="2000" dirty="0" smtClean="0">
                <a:latin typeface="新細明體" panose="02020500000000000000" pitchFamily="18" charset="-120"/>
                <a:ea typeface="新細明體" panose="02020500000000000000" pitchFamily="18" charset="-120"/>
                <a:sym typeface="+mn-ea"/>
              </a:rPr>
              <a:t>傳統用於經驗療法的、以蔬菜物質、動物物質、礦物質以及這些  物質的供應物質或混合物質等形式的物質或成分。</a:t>
            </a:r>
            <a:endParaRPr lang="en-US" altLang="zh-CN" sz="2000" dirty="0">
              <a:latin typeface="新細明體" panose="02020500000000000000" pitchFamily="18" charset="-120"/>
              <a:ea typeface="新細明體" panose="02020500000000000000" pitchFamily="18" charset="-120"/>
              <a:sym typeface="+mn-ea"/>
            </a:endParaRPr>
          </a:p>
          <a:p>
            <a:pPr marL="0" indent="0">
              <a:buNone/>
            </a:pPr>
            <a:r>
              <a:rPr lang="zh-CN" altLang="en-US" sz="2000" dirty="0" smtClean="0">
                <a:latin typeface="新細明體" panose="02020500000000000000" pitchFamily="18" charset="-120"/>
                <a:ea typeface="新細明體" panose="02020500000000000000" pitchFamily="18" charset="-120"/>
                <a:sym typeface="+mn-ea"/>
              </a:rPr>
              <a:t>NADFC於</a:t>
            </a:r>
            <a:r>
              <a:rPr lang="en-US" altLang="zh-CN" sz="2000" dirty="0" smtClean="0">
                <a:latin typeface="新細明體" panose="02020500000000000000" pitchFamily="18" charset="-120"/>
                <a:ea typeface="新細明體" panose="02020500000000000000" pitchFamily="18" charset="-120"/>
                <a:sym typeface="+mn-ea"/>
              </a:rPr>
              <a:t>200</a:t>
            </a:r>
            <a:r>
              <a:rPr lang="zh-CN" altLang="en-US" sz="2000" dirty="0" smtClean="0">
                <a:latin typeface="新細明體" panose="02020500000000000000" pitchFamily="18" charset="-120"/>
                <a:ea typeface="新細明體" panose="02020500000000000000" pitchFamily="18" charset="-120"/>
                <a:sym typeface="+mn-ea"/>
              </a:rPr>
              <a:t>4年5月17發佈的第</a:t>
            </a:r>
            <a:r>
              <a:rPr lang="en-US" altLang="zh-CN" sz="2000" dirty="0" smtClean="0">
                <a:latin typeface="新細明體" panose="02020500000000000000" pitchFamily="18" charset="-120"/>
                <a:ea typeface="新細明體" panose="02020500000000000000" pitchFamily="18" charset="-120"/>
                <a:sym typeface="+mn-ea"/>
              </a:rPr>
              <a:t>HK00</a:t>
            </a:r>
            <a:r>
              <a:rPr lang="zh-CN" altLang="en-US" sz="2000" dirty="0" smtClean="0">
                <a:latin typeface="新細明體" panose="02020500000000000000" pitchFamily="18" charset="-120"/>
                <a:ea typeface="新細明體" panose="02020500000000000000" pitchFamily="18" charset="-120"/>
                <a:sym typeface="+mn-ea"/>
              </a:rPr>
              <a:t>.05.4.2411號法規"傳統藥物的分類與標籤"，將印尼中藥分3類:</a:t>
            </a:r>
            <a:br>
              <a:rPr lang="zh-CN" altLang="en-US" sz="2000" dirty="0" smtClean="0">
                <a:latin typeface="新細明體" panose="02020500000000000000" pitchFamily="18" charset="-120"/>
                <a:ea typeface="新細明體" panose="02020500000000000000" pitchFamily="18" charset="-120"/>
                <a:sym typeface="+mn-ea"/>
              </a:rPr>
            </a:br>
            <a:endParaRPr lang="zh-CN" altLang="en-US" sz="2000" dirty="0" smtClean="0">
              <a:latin typeface="新細明體" panose="02020500000000000000" pitchFamily="18" charset="-120"/>
              <a:ea typeface="新細明體" panose="02020500000000000000" pitchFamily="18" charset="-120"/>
              <a:sym typeface="+mn-ea"/>
            </a:endParaRPr>
          </a:p>
          <a:p>
            <a:pPr marL="68580" indent="0">
              <a:buNone/>
            </a:pPr>
            <a:r>
              <a:rPr lang="zh-CN" altLang="en-US" sz="2000" dirty="0" smtClean="0">
                <a:latin typeface="新細明體" panose="02020500000000000000" pitchFamily="18" charset="-120"/>
                <a:ea typeface="新細明體" panose="02020500000000000000" pitchFamily="18" charset="-120"/>
                <a:sym typeface="+mn-ea"/>
              </a:rPr>
              <a:t>(1) Jamu： 印尼本土產的藥物，其安全有效性基於經驗 和傳統應用   </a:t>
            </a:r>
            <a:r>
              <a:rPr lang="en-US" altLang="zh-CN" sz="2000" dirty="0" smtClean="0">
                <a:latin typeface="新細明體" panose="02020500000000000000" pitchFamily="18" charset="-120"/>
                <a:ea typeface="新細明體" panose="02020500000000000000" pitchFamily="18" charset="-120"/>
                <a:sym typeface="+mn-ea"/>
              </a:rPr>
              <a:t>(2</a:t>
            </a:r>
            <a:r>
              <a:rPr lang="zh-CN" altLang="en-US" sz="2000" dirty="0" smtClean="0">
                <a:latin typeface="新細明體" panose="02020500000000000000" pitchFamily="18" charset="-120"/>
                <a:ea typeface="新細明體" panose="02020500000000000000" pitchFamily="18" charset="-120"/>
                <a:sym typeface="+mn-ea"/>
              </a:rPr>
              <a:t> </a:t>
            </a:r>
            <a:r>
              <a:rPr lang="en-US" altLang="zh-CN" sz="2000" dirty="0" smtClean="0">
                <a:latin typeface="新細明體" panose="02020500000000000000" pitchFamily="18" charset="-120"/>
                <a:ea typeface="新細明體" panose="02020500000000000000" pitchFamily="18" charset="-120"/>
                <a:sym typeface="+mn-ea"/>
              </a:rPr>
              <a:t>)</a:t>
            </a:r>
            <a:r>
              <a:rPr lang="zh-CN" altLang="en-US" sz="2000" dirty="0" smtClean="0">
                <a:latin typeface="新細明體" panose="02020500000000000000" pitchFamily="18" charset="-120"/>
                <a:ea typeface="新細明體" panose="02020500000000000000" pitchFamily="18" charset="-120"/>
                <a:sym typeface="+mn-ea"/>
              </a:rPr>
              <a:t>標准草藥：須通過臨床前研究(毒性和藥效研究)進行  驗證。</a:t>
            </a:r>
            <a:br>
              <a:rPr lang="zh-CN" altLang="en-US" sz="2000" dirty="0" smtClean="0">
                <a:latin typeface="新細明體" panose="02020500000000000000" pitchFamily="18" charset="-120"/>
                <a:ea typeface="新細明體" panose="02020500000000000000" pitchFamily="18" charset="-120"/>
                <a:sym typeface="+mn-ea"/>
              </a:rPr>
            </a:br>
            <a:r>
              <a:rPr lang="en-US" altLang="zh-CN" sz="2000" dirty="0" smtClean="0">
                <a:latin typeface="新細明體" panose="02020500000000000000" pitchFamily="18" charset="-120"/>
                <a:ea typeface="新細明體" panose="02020500000000000000" pitchFamily="18" charset="-120"/>
                <a:sym typeface="+mn-ea"/>
              </a:rPr>
              <a:t>(3</a:t>
            </a:r>
            <a:r>
              <a:rPr lang="zh-CN" altLang="en-US" sz="2000" dirty="0" smtClean="0">
                <a:latin typeface="新細明體" panose="02020500000000000000" pitchFamily="18" charset="-120"/>
                <a:ea typeface="新細明體" panose="02020500000000000000" pitchFamily="18" charset="-120"/>
                <a:sym typeface="+mn-ea"/>
              </a:rPr>
              <a:t> </a:t>
            </a:r>
            <a:r>
              <a:rPr lang="en-US" altLang="zh-CN" sz="2000" dirty="0" smtClean="0">
                <a:latin typeface="新細明體" panose="02020500000000000000" pitchFamily="18" charset="-120"/>
                <a:ea typeface="新細明體" panose="02020500000000000000" pitchFamily="18" charset="-120"/>
                <a:sym typeface="+mn-ea"/>
              </a:rPr>
              <a:t>) </a:t>
            </a:r>
            <a:r>
              <a:rPr lang="zh-CN" altLang="en-US" sz="2000" dirty="0" smtClean="0">
                <a:latin typeface="新細明體" panose="02020500000000000000" pitchFamily="18" charset="-120"/>
                <a:ea typeface="新細明體" panose="02020500000000000000" pitchFamily="18" charset="-120"/>
                <a:sym typeface="+mn-ea"/>
              </a:rPr>
              <a:t>植物藥  : 基於經驗的科學藥物，其安全和有效性必須通過臨床  </a:t>
            </a:r>
            <a:r>
              <a:rPr lang="zh-CN" altLang="en-US" sz="2000" dirty="0" smtClean="0">
                <a:latin typeface="新細明體" panose="02020500000000000000" pitchFamily="18" charset="-120"/>
                <a:ea typeface="新細明體" panose="02020500000000000000" pitchFamily="18" charset="-120"/>
                <a:sym typeface="+mn-ea"/>
              </a:rPr>
              <a:t> 前和臨床研究的驗證。</a:t>
            </a:r>
            <a:br>
              <a:rPr lang="zh-CN" altLang="en-US" sz="2000" dirty="0" smtClean="0">
                <a:latin typeface="新細明體" panose="02020500000000000000" pitchFamily="18" charset="-120"/>
                <a:ea typeface="新細明體" panose="02020500000000000000" pitchFamily="18" charset="-120"/>
                <a:sym typeface="+mn-ea"/>
              </a:rPr>
            </a:br>
            <a:r>
              <a:rPr lang="zh-CN" altLang="en-US" sz="2000" dirty="0" smtClean="0">
                <a:latin typeface="新細明體" panose="02020500000000000000" pitchFamily="18" charset="-120"/>
                <a:ea typeface="新細明體" panose="02020500000000000000" pitchFamily="18" charset="-120"/>
                <a:sym typeface="+mn-ea"/>
              </a:rPr>
              <a:t>          </a:t>
            </a:r>
          </a:p>
          <a:p>
            <a:pPr marL="68580" indent="0">
              <a:buNone/>
            </a:pPr>
            <a:r>
              <a:rPr lang="zh-CN" altLang="en-US" sz="2000" dirty="0" smtClean="0">
                <a:latin typeface="新細明體" panose="02020500000000000000" pitchFamily="18" charset="-120"/>
                <a:ea typeface="新細明體" panose="02020500000000000000" pitchFamily="18" charset="-120"/>
                <a:sym typeface="+mn-ea"/>
              </a:rPr>
              <a:t>根據</a:t>
            </a:r>
            <a:r>
              <a:rPr lang="zh-CN" altLang="en-US" sz="2000" dirty="0" smtClean="0">
                <a:latin typeface="新細明體" panose="02020500000000000000" pitchFamily="18" charset="-120"/>
                <a:ea typeface="新細明體" panose="02020500000000000000" pitchFamily="18" charset="-120"/>
                <a:sym typeface="+mn-ea"/>
              </a:rPr>
              <a:t>第</a:t>
            </a:r>
            <a:r>
              <a:rPr lang="en-US" altLang="zh-CN" sz="2000" dirty="0" smtClean="0">
                <a:latin typeface="新細明體" panose="02020500000000000000" pitchFamily="18" charset="-120"/>
                <a:ea typeface="新細明體" panose="02020500000000000000" pitchFamily="18" charset="-120"/>
                <a:sym typeface="+mn-ea"/>
              </a:rPr>
              <a:t>761/MENKES </a:t>
            </a:r>
            <a:r>
              <a:rPr lang="en-US" altLang="zh-CN" sz="2000" dirty="0">
                <a:latin typeface="新細明體" panose="02020500000000000000" pitchFamily="18" charset="-120"/>
                <a:ea typeface="新細明體" panose="02020500000000000000" pitchFamily="18" charset="-120"/>
                <a:sym typeface="+mn-ea"/>
              </a:rPr>
              <a:t>S</a:t>
            </a:r>
            <a:r>
              <a:rPr lang="zh-CN" altLang="en-US" sz="2000" dirty="0">
                <a:latin typeface="新細明體" panose="02020500000000000000" pitchFamily="18" charset="-120"/>
                <a:ea typeface="新細明體" panose="02020500000000000000" pitchFamily="18" charset="-120"/>
                <a:sym typeface="+mn-ea"/>
              </a:rPr>
              <a:t>K/</a:t>
            </a:r>
            <a:r>
              <a:rPr lang="en-US" altLang="zh-CN" sz="2000" dirty="0" smtClean="0">
                <a:latin typeface="新細明體" panose="02020500000000000000" pitchFamily="18" charset="-120"/>
                <a:ea typeface="新細明體" panose="02020500000000000000" pitchFamily="18" charset="-120"/>
                <a:sym typeface="+mn-ea"/>
              </a:rPr>
              <a:t>1</a:t>
            </a:r>
            <a:r>
              <a:rPr lang="zh-CN" altLang="en-US" sz="2000" dirty="0" smtClean="0">
                <a:latin typeface="新細明體" panose="02020500000000000000" pitchFamily="18" charset="-120"/>
                <a:ea typeface="新細明體" panose="02020500000000000000" pitchFamily="18" charset="-120"/>
                <a:sym typeface="+mn-ea"/>
              </a:rPr>
              <a:t>992號法規，建議每種中藥中包含一種生藥材或草藥製劑且最多不超過</a:t>
            </a:r>
            <a:r>
              <a:rPr lang="en-US" altLang="zh-CN" sz="2000" dirty="0" smtClean="0">
                <a:latin typeface="新細明體" panose="02020500000000000000" pitchFamily="18" charset="-120"/>
                <a:ea typeface="新細明體" panose="02020500000000000000" pitchFamily="18" charset="-120"/>
                <a:sym typeface="+mn-ea"/>
              </a:rPr>
              <a:t>5種生藥材或草藥製劑，禁止在傳統藥物中添加純化學藥</a:t>
            </a:r>
            <a:r>
              <a:rPr lang="zh-CN" altLang="en-US" sz="2000" dirty="0" smtClean="0">
                <a:latin typeface="新細明體" panose="02020500000000000000" pitchFamily="18" charset="-120"/>
                <a:ea typeface="新細明體" panose="02020500000000000000" pitchFamily="18" charset="-120"/>
                <a:sym typeface="+mn-ea"/>
              </a:rPr>
              <a:t>。</a:t>
            </a:r>
            <a:r>
              <a:rPr lang="zh-CN" altLang="en-US" sz="2000" dirty="0">
                <a:sym typeface="+mn-ea"/>
              </a:rPr>
              <a:t/>
            </a:r>
            <a:br>
              <a:rPr lang="zh-CN" altLang="en-US" sz="2000" dirty="0">
                <a:sym typeface="+mn-ea"/>
              </a:rPr>
            </a:br>
            <a:endParaRPr lang="zh-CN" altLang="en-US" sz="2000" dirty="0">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56565" y="276225"/>
            <a:ext cx="8230235" cy="5543550"/>
          </a:xfrm>
        </p:spPr>
        <p:txBody>
          <a:bodyPr>
            <a:normAutofit fontScale="90000"/>
          </a:bodyPr>
          <a:lstStyle/>
          <a:p>
            <a:pPr algn="l"/>
            <a:r>
              <a:rPr lang="zh-CN" altLang="en-US" sz="2800" b="1" u="sng" dirty="0" smtClean="0">
                <a:latin typeface="新細明體" panose="02020500000000000000" pitchFamily="18" charset="-120"/>
                <a:ea typeface="新細明體" panose="02020500000000000000" pitchFamily="18" charset="-120"/>
                <a:sym typeface="+mn-ea"/>
              </a:rPr>
              <a:t>印尼對中藥的管理</a:t>
            </a:r>
            <a:r>
              <a:rPr lang="en-US" altLang="zh-CN" sz="2800" dirty="0">
                <a:solidFill>
                  <a:srgbClr val="FF0000"/>
                </a:solidFill>
                <a:latin typeface="新細明體" panose="02020500000000000000" pitchFamily="18" charset="-120"/>
                <a:ea typeface="新細明體" panose="02020500000000000000" pitchFamily="18" charset="-120"/>
                <a:sym typeface="+mn-ea"/>
              </a:rPr>
              <a:t/>
            </a:r>
            <a:br>
              <a:rPr lang="en-US" altLang="zh-CN" sz="2800" dirty="0">
                <a:solidFill>
                  <a:srgbClr val="FF0000"/>
                </a:solidFill>
                <a:latin typeface="新細明體" panose="02020500000000000000" pitchFamily="18" charset="-120"/>
                <a:ea typeface="新細明體" panose="02020500000000000000" pitchFamily="18" charset="-120"/>
                <a:sym typeface="+mn-ea"/>
              </a:rPr>
            </a:br>
            <a:r>
              <a:rPr lang="en-US" altLang="zh-CN" sz="2000" dirty="0" smtClean="0">
                <a:latin typeface="新細明體" panose="02020500000000000000" pitchFamily="18" charset="-120"/>
                <a:ea typeface="新細明體" panose="02020500000000000000" pitchFamily="18" charset="-120"/>
                <a:sym typeface="+mn-ea"/>
              </a:rPr>
              <a:t/>
            </a:r>
            <a:br>
              <a:rPr lang="en-US" altLang="zh-CN" sz="2000" dirty="0" smtClean="0">
                <a:latin typeface="新細明體" panose="02020500000000000000" pitchFamily="18" charset="-120"/>
                <a:ea typeface="新細明體" panose="02020500000000000000" pitchFamily="18" charset="-120"/>
                <a:sym typeface="+mn-ea"/>
              </a:rPr>
            </a:br>
            <a:r>
              <a:rPr lang="en-US" altLang="zh-CN" sz="2000" dirty="0" smtClean="0">
                <a:latin typeface="新細明體" panose="02020500000000000000" pitchFamily="18" charset="-120"/>
                <a:ea typeface="新細明體" panose="02020500000000000000" pitchFamily="18" charset="-120"/>
                <a:sym typeface="+mn-ea"/>
              </a:rPr>
              <a:t>    藥品在印尼的銷售方式主要實行代理制，各大藥廠對進口的藥品分級代理。傳統藥物進入市場，其主要程式要經過食品與藥品管理局的註冊。傳統藥物申請註冊的時間比較長。雖然2棚年印尼政府頒佈法令縮短了藥品的註冊時間，但新的註冊時間仍需 0-個工作日，國家成藥評估委員會在規定時間內，對需檢驗的藥品進行細查</a:t>
            </a:r>
            <a:r>
              <a:rPr lang="zh-CN" altLang="en-US" sz="2000" dirty="0" smtClean="0">
                <a:latin typeface="新細明體" panose="02020500000000000000" pitchFamily="18" charset="-120"/>
                <a:ea typeface="新細明體" panose="02020500000000000000" pitchFamily="18" charset="-120"/>
                <a:sym typeface="+mn-ea"/>
              </a:rPr>
              <a:t>。</a:t>
            </a:r>
            <a:r>
              <a:rPr lang="en-US" altLang="zh-CN" sz="2000" dirty="0" smtClean="0">
                <a:latin typeface="新細明體" panose="02020500000000000000" pitchFamily="18" charset="-120"/>
                <a:ea typeface="新細明體" panose="02020500000000000000" pitchFamily="18" charset="-120"/>
                <a:sym typeface="+mn-ea"/>
              </a:rPr>
              <a:t/>
            </a:r>
            <a:br>
              <a:rPr lang="en-US" altLang="zh-CN" sz="2000" dirty="0" smtClean="0">
                <a:latin typeface="新細明體" panose="02020500000000000000" pitchFamily="18" charset="-120"/>
                <a:ea typeface="新細明體" panose="02020500000000000000" pitchFamily="18" charset="-120"/>
                <a:sym typeface="+mn-ea"/>
              </a:rPr>
            </a:br>
            <a:r>
              <a:rPr lang="zh-CN" altLang="en-US" sz="2000" dirty="0">
                <a:latin typeface="新細明體" panose="02020500000000000000" pitchFamily="18" charset="-120"/>
                <a:ea typeface="新細明體" panose="02020500000000000000" pitchFamily="18" charset="-120"/>
                <a:sym typeface="+mn-ea"/>
              </a:rPr>
              <a:t/>
            </a:r>
            <a:br>
              <a:rPr lang="zh-CN" altLang="en-US" sz="2000" dirty="0">
                <a:latin typeface="新細明體" panose="02020500000000000000" pitchFamily="18" charset="-120"/>
                <a:ea typeface="新細明體" panose="02020500000000000000" pitchFamily="18" charset="-120"/>
                <a:sym typeface="+mn-ea"/>
              </a:rPr>
            </a:br>
            <a:r>
              <a:rPr lang="zh-CN" altLang="en-US" sz="2000" dirty="0">
                <a:latin typeface="新細明體" panose="02020500000000000000" pitchFamily="18" charset="-120"/>
                <a:ea typeface="新細明體" panose="02020500000000000000" pitchFamily="18" charset="-120"/>
                <a:sym typeface="+mn-ea"/>
              </a:rPr>
              <a:t>    </a:t>
            </a:r>
            <a:r>
              <a:rPr lang="en-US" altLang="zh-CN" sz="2000" dirty="0" smtClean="0">
                <a:latin typeface="新細明體" panose="02020500000000000000" pitchFamily="18" charset="-120"/>
                <a:ea typeface="新細明體" panose="02020500000000000000" pitchFamily="18" charset="-120"/>
                <a:sym typeface="+mn-ea"/>
              </a:rPr>
              <a:t>印尼對中藥的流通具有非常嚴格的規定，除界定基本成分含量外，對於流通申請手續也給予明確的規定</a:t>
            </a:r>
            <a:br>
              <a:rPr lang="en-US" altLang="zh-CN" sz="2000" dirty="0" smtClean="0">
                <a:latin typeface="新細明體" panose="02020500000000000000" pitchFamily="18" charset="-120"/>
                <a:ea typeface="新細明體" panose="02020500000000000000" pitchFamily="18" charset="-120"/>
                <a:sym typeface="+mn-ea"/>
              </a:rPr>
            </a:br>
            <a:r>
              <a:rPr lang="en-US" altLang="zh-CN" sz="2000" dirty="0" smtClean="0">
                <a:latin typeface="新細明體" panose="02020500000000000000" pitchFamily="18" charset="-120"/>
                <a:ea typeface="新細明體" panose="02020500000000000000" pitchFamily="18" charset="-120"/>
                <a:sym typeface="+mn-ea"/>
              </a:rPr>
              <a:t/>
            </a:r>
            <a:br>
              <a:rPr lang="en-US" altLang="zh-CN" sz="2000" dirty="0" smtClean="0">
                <a:latin typeface="新細明體" panose="02020500000000000000" pitchFamily="18" charset="-120"/>
                <a:ea typeface="新細明體" panose="02020500000000000000" pitchFamily="18" charset="-120"/>
                <a:sym typeface="+mn-ea"/>
              </a:rPr>
            </a:br>
            <a:r>
              <a:rPr lang="en-US" altLang="zh-CN" sz="2000" dirty="0" smtClean="0">
                <a:latin typeface="新細明體" panose="02020500000000000000" pitchFamily="18" charset="-120"/>
                <a:ea typeface="新細明體" panose="02020500000000000000" pitchFamily="18" charset="-120"/>
                <a:sym typeface="+mn-ea"/>
              </a:rPr>
              <a:t>(1) </a:t>
            </a:r>
            <a:r>
              <a:rPr lang="en-US" altLang="zh-CN" sz="2000" dirty="0" err="1" smtClean="0">
                <a:latin typeface="新細明體" panose="02020500000000000000" pitchFamily="18" charset="-120"/>
                <a:ea typeface="新細明體" panose="02020500000000000000" pitchFamily="18" charset="-120"/>
                <a:sym typeface="+mn-ea"/>
              </a:rPr>
              <a:t>經印尼政府地方官員認可授予生產商成藥的自由銷售許可證</a:t>
            </a:r>
            <a:r>
              <a:rPr lang="en-US" altLang="zh-CN" sz="2000" dirty="0" smtClean="0">
                <a:latin typeface="新細明體" panose="02020500000000000000" pitchFamily="18" charset="-120"/>
                <a:ea typeface="新細明體" panose="02020500000000000000" pitchFamily="18" charset="-120"/>
                <a:sym typeface="+mn-ea"/>
              </a:rPr>
              <a:t>;</a:t>
            </a:r>
            <a:br>
              <a:rPr lang="en-US" altLang="zh-CN" sz="2000" dirty="0" smtClean="0">
                <a:latin typeface="新細明體" panose="02020500000000000000" pitchFamily="18" charset="-120"/>
                <a:ea typeface="新細明體" panose="02020500000000000000" pitchFamily="18" charset="-120"/>
                <a:sym typeface="+mn-ea"/>
              </a:rPr>
            </a:br>
            <a:r>
              <a:rPr lang="en-US" altLang="zh-CN" sz="2000" dirty="0" smtClean="0">
                <a:latin typeface="新細明體" panose="02020500000000000000" pitchFamily="18" charset="-120"/>
                <a:ea typeface="新細明體" panose="02020500000000000000" pitchFamily="18" charset="-120"/>
                <a:sym typeface="+mn-ea"/>
              </a:rPr>
              <a:t>(2) </a:t>
            </a:r>
            <a:r>
              <a:rPr lang="en-US" altLang="zh-CN" sz="2000" dirty="0" err="1" smtClean="0">
                <a:latin typeface="新細明體" panose="02020500000000000000" pitchFamily="18" charset="-120"/>
                <a:ea typeface="新細明體" panose="02020500000000000000" pitchFamily="18" charset="-120"/>
                <a:sym typeface="+mn-ea"/>
              </a:rPr>
              <a:t>由印尼食品與藥品管理局局長指定實驗的安檢證明</a:t>
            </a:r>
            <a:r>
              <a:rPr lang="en-US" altLang="zh-CN" sz="2000" dirty="0" smtClean="0">
                <a:latin typeface="新細明體" panose="02020500000000000000" pitchFamily="18" charset="-120"/>
                <a:ea typeface="新細明體" panose="02020500000000000000" pitchFamily="18" charset="-120"/>
                <a:sym typeface="+mn-ea"/>
              </a:rPr>
              <a:t>;</a:t>
            </a:r>
            <a:br>
              <a:rPr lang="en-US" altLang="zh-CN" sz="2000" dirty="0" smtClean="0">
                <a:latin typeface="新細明體" panose="02020500000000000000" pitchFamily="18" charset="-120"/>
                <a:ea typeface="新細明體" panose="02020500000000000000" pitchFamily="18" charset="-120"/>
                <a:sym typeface="+mn-ea"/>
              </a:rPr>
            </a:br>
            <a:r>
              <a:rPr lang="en-US" altLang="zh-CN" sz="2000" dirty="0" smtClean="0">
                <a:latin typeface="新細明體" panose="02020500000000000000" pitchFamily="18" charset="-120"/>
                <a:ea typeface="新細明體" panose="02020500000000000000" pitchFamily="18" charset="-120"/>
                <a:sym typeface="+mn-ea"/>
              </a:rPr>
              <a:t>(3) </a:t>
            </a:r>
            <a:r>
              <a:rPr lang="en-US" altLang="zh-CN" sz="2000" dirty="0" err="1" smtClean="0">
                <a:latin typeface="新細明體" panose="02020500000000000000" pitchFamily="18" charset="-120"/>
                <a:ea typeface="新細明體" panose="02020500000000000000" pitchFamily="18" charset="-120"/>
                <a:sym typeface="+mn-ea"/>
              </a:rPr>
              <a:t>原產國生產商或商標持有者出具的授權書或指定書原件</a:t>
            </a:r>
            <a:r>
              <a:rPr lang="en-US" altLang="zh-CN" sz="2000" dirty="0" smtClean="0">
                <a:latin typeface="新細明體" panose="02020500000000000000" pitchFamily="18" charset="-120"/>
                <a:ea typeface="新細明體" panose="02020500000000000000" pitchFamily="18" charset="-120"/>
                <a:sym typeface="+mn-ea"/>
              </a:rPr>
              <a:t/>
            </a:r>
            <a:br>
              <a:rPr lang="en-US" altLang="zh-CN" sz="2000" dirty="0" smtClean="0">
                <a:latin typeface="新細明體" panose="02020500000000000000" pitchFamily="18" charset="-120"/>
                <a:ea typeface="新細明體" panose="02020500000000000000" pitchFamily="18" charset="-120"/>
                <a:sym typeface="+mn-ea"/>
              </a:rPr>
            </a:br>
            <a:r>
              <a:rPr lang="en-US" altLang="zh-CN" sz="2000" dirty="0" smtClean="0">
                <a:latin typeface="新細明體" panose="02020500000000000000" pitchFamily="18" charset="-120"/>
                <a:ea typeface="新細明體" panose="02020500000000000000" pitchFamily="18" charset="-120"/>
                <a:sym typeface="+mn-ea"/>
              </a:rPr>
              <a:t/>
            </a:r>
            <a:br>
              <a:rPr lang="en-US" altLang="zh-CN" sz="2000" dirty="0" smtClean="0">
                <a:latin typeface="新細明體" panose="02020500000000000000" pitchFamily="18" charset="-120"/>
                <a:ea typeface="新細明體" panose="02020500000000000000" pitchFamily="18" charset="-120"/>
                <a:sym typeface="+mn-ea"/>
              </a:rPr>
            </a:br>
            <a:r>
              <a:rPr lang="en-US" altLang="zh-CN" sz="2000" dirty="0" smtClean="0">
                <a:latin typeface="新細明體" panose="02020500000000000000" pitchFamily="18" charset="-120"/>
                <a:ea typeface="新細明體" panose="02020500000000000000" pitchFamily="18" charset="-120"/>
                <a:sym typeface="+mn-ea"/>
              </a:rPr>
              <a:t>     </a:t>
            </a:r>
            <a:r>
              <a:rPr lang="en-US" altLang="zh-CN" sz="2000" dirty="0" err="1" smtClean="0">
                <a:latin typeface="新細明體" panose="02020500000000000000" pitchFamily="18" charset="-120"/>
                <a:ea typeface="新細明體" panose="02020500000000000000" pitchFamily="18" charset="-120"/>
                <a:sym typeface="+mn-ea"/>
              </a:rPr>
              <a:t>同時，外國出口到印尼的傳統藥物還必須注意以下事項</a:t>
            </a:r>
            <a:r>
              <a:rPr lang="en-US" altLang="zh-CN" sz="2000" dirty="0" smtClean="0">
                <a:latin typeface="新細明體" panose="02020500000000000000" pitchFamily="18" charset="-120"/>
                <a:ea typeface="新細明體" panose="02020500000000000000" pitchFamily="18" charset="-120"/>
                <a:sym typeface="+mn-ea"/>
              </a:rPr>
              <a:t>:</a:t>
            </a:r>
            <a:br>
              <a:rPr lang="en-US" altLang="zh-CN" sz="2000" dirty="0" smtClean="0">
                <a:latin typeface="新細明體" panose="02020500000000000000" pitchFamily="18" charset="-120"/>
                <a:ea typeface="新細明體" panose="02020500000000000000" pitchFamily="18" charset="-120"/>
                <a:sym typeface="+mn-ea"/>
              </a:rPr>
            </a:br>
            <a:r>
              <a:rPr lang="en-US" altLang="zh-CN" sz="2000" dirty="0" smtClean="0">
                <a:latin typeface="新細明體" panose="02020500000000000000" pitchFamily="18" charset="-120"/>
                <a:ea typeface="新細明體" panose="02020500000000000000" pitchFamily="18" charset="-120"/>
                <a:sym typeface="+mn-ea"/>
              </a:rPr>
              <a:t/>
            </a:r>
            <a:br>
              <a:rPr lang="en-US" altLang="zh-CN" sz="2000" dirty="0" smtClean="0">
                <a:latin typeface="新細明體" panose="02020500000000000000" pitchFamily="18" charset="-120"/>
                <a:ea typeface="新細明體" panose="02020500000000000000" pitchFamily="18" charset="-120"/>
                <a:sym typeface="+mn-ea"/>
              </a:rPr>
            </a:br>
            <a:r>
              <a:rPr lang="en-US" altLang="zh-CN" sz="2000" dirty="0" smtClean="0">
                <a:latin typeface="新細明體" panose="02020500000000000000" pitchFamily="18" charset="-120"/>
                <a:ea typeface="新細明體" panose="02020500000000000000" pitchFamily="18" charset="-120"/>
                <a:sym typeface="+mn-ea"/>
              </a:rPr>
              <a:t>(1) </a:t>
            </a:r>
            <a:r>
              <a:rPr lang="en-US" altLang="zh-CN" sz="2000" dirty="0" err="1" smtClean="0">
                <a:latin typeface="新細明體" panose="02020500000000000000" pitchFamily="18" charset="-120"/>
                <a:ea typeface="新細明體" panose="02020500000000000000" pitchFamily="18" charset="-120"/>
                <a:sym typeface="+mn-ea"/>
              </a:rPr>
              <a:t>在印尼銷售，應獲得"藥品與食品監督總署"頒發的准字</a:t>
            </a:r>
            <a:r>
              <a:rPr lang="en-US" altLang="zh-CN" sz="2000" dirty="0" smtClean="0">
                <a:latin typeface="新細明體" panose="02020500000000000000" pitchFamily="18" charset="-120"/>
                <a:ea typeface="新細明體" panose="02020500000000000000" pitchFamily="18" charset="-120"/>
                <a:sym typeface="+mn-ea"/>
              </a:rPr>
              <a:t>; </a:t>
            </a:r>
            <a:br>
              <a:rPr lang="en-US" altLang="zh-CN" sz="2000" dirty="0" smtClean="0">
                <a:latin typeface="新細明體" panose="02020500000000000000" pitchFamily="18" charset="-120"/>
                <a:ea typeface="新細明體" panose="02020500000000000000" pitchFamily="18" charset="-120"/>
                <a:sym typeface="+mn-ea"/>
              </a:rPr>
            </a:br>
            <a:r>
              <a:rPr lang="en-US" altLang="zh-CN" sz="2000" dirty="0" smtClean="0">
                <a:latin typeface="新細明體" panose="02020500000000000000" pitchFamily="18" charset="-120"/>
                <a:ea typeface="新細明體" panose="02020500000000000000" pitchFamily="18" charset="-120"/>
                <a:sym typeface="+mn-ea"/>
              </a:rPr>
              <a:t>(2) </a:t>
            </a:r>
            <a:r>
              <a:rPr lang="en-US" altLang="zh-CN" sz="2000" dirty="0" err="1" smtClean="0">
                <a:latin typeface="新細明體" panose="02020500000000000000" pitchFamily="18" charset="-120"/>
                <a:ea typeface="新細明體" panose="02020500000000000000" pitchFamily="18" charset="-120"/>
                <a:sym typeface="+mn-ea"/>
              </a:rPr>
              <a:t>產國所用的文字外，還必須附有印尼的文字</a:t>
            </a:r>
            <a:r>
              <a:rPr lang="en-US" altLang="zh-CN" sz="2000" dirty="0" smtClean="0">
                <a:latin typeface="新細明體" panose="02020500000000000000" pitchFamily="18" charset="-120"/>
                <a:ea typeface="新細明體" panose="02020500000000000000" pitchFamily="18" charset="-120"/>
                <a:sym typeface="+mn-ea"/>
              </a:rPr>
              <a:t>:</a:t>
            </a:r>
            <a:br>
              <a:rPr lang="en-US" altLang="zh-CN" sz="2000" dirty="0" smtClean="0">
                <a:latin typeface="新細明體" panose="02020500000000000000" pitchFamily="18" charset="-120"/>
                <a:ea typeface="新細明體" panose="02020500000000000000" pitchFamily="18" charset="-120"/>
                <a:sym typeface="+mn-ea"/>
              </a:rPr>
            </a:br>
            <a:r>
              <a:rPr lang="en-US" altLang="zh-CN" sz="2000" dirty="0" smtClean="0">
                <a:latin typeface="新細明體" panose="02020500000000000000" pitchFamily="18" charset="-120"/>
                <a:ea typeface="新細明體" panose="02020500000000000000" pitchFamily="18" charset="-120"/>
                <a:sym typeface="+mn-ea"/>
              </a:rPr>
              <a:t>(3) </a:t>
            </a:r>
            <a:r>
              <a:rPr lang="en-US" altLang="zh-CN" sz="2000" dirty="0" err="1" smtClean="0">
                <a:latin typeface="新細明體" panose="02020500000000000000" pitchFamily="18" charset="-120"/>
                <a:ea typeface="新細明體" panose="02020500000000000000" pitchFamily="18" charset="-120"/>
                <a:sym typeface="+mn-ea"/>
              </a:rPr>
              <a:t>印尼文說明必須含:藥名、成分、重量體積、容量及粒數</a:t>
            </a:r>
            <a:r>
              <a:rPr lang="en-US" altLang="zh-CN" sz="2000" dirty="0" smtClean="0">
                <a:latin typeface="新細明體" panose="02020500000000000000" pitchFamily="18" charset="-120"/>
                <a:ea typeface="新細明體" panose="02020500000000000000" pitchFamily="18" charset="-120"/>
                <a:sym typeface="+mn-ea"/>
              </a:rPr>
              <a:t>、 </a:t>
            </a:r>
            <a:r>
              <a:rPr lang="en-US" altLang="zh-CN" sz="2000" dirty="0" err="1" smtClean="0">
                <a:latin typeface="新細明體" panose="02020500000000000000" pitchFamily="18" charset="-120"/>
                <a:ea typeface="新細明體" panose="02020500000000000000" pitchFamily="18" charset="-120"/>
                <a:sym typeface="+mn-ea"/>
              </a:rPr>
              <a:t>每次服用量、功效及禁忌、失效、編號、廠名及地址、在印度尼</a:t>
            </a:r>
            <a:r>
              <a:rPr lang="en-US" altLang="zh-CN" sz="2000" dirty="0" smtClean="0">
                <a:latin typeface="新細明體" panose="02020500000000000000" pitchFamily="18" charset="-120"/>
                <a:ea typeface="新細明體" panose="02020500000000000000" pitchFamily="18" charset="-120"/>
                <a:sym typeface="+mn-ea"/>
              </a:rPr>
              <a:t> </a:t>
            </a:r>
            <a:r>
              <a:rPr lang="en-US" altLang="zh-CN" sz="2000" dirty="0" err="1" smtClean="0">
                <a:latin typeface="新細明體" panose="02020500000000000000" pitchFamily="18" charset="-120"/>
                <a:ea typeface="新細明體" panose="02020500000000000000" pitchFamily="18" charset="-120"/>
                <a:sym typeface="+mn-ea"/>
              </a:rPr>
              <a:t>西亞負責銷售的代理商名稱及位元址。上述內容需印在藥品的包裝</a:t>
            </a:r>
            <a:r>
              <a:rPr lang="zh-CN" altLang="en-US" sz="2000" dirty="0" smtClean="0">
                <a:latin typeface="新細明體" panose="02020500000000000000" pitchFamily="18" charset="-120"/>
                <a:ea typeface="新細明體" panose="02020500000000000000" pitchFamily="18" charset="-120"/>
              </a:rPr>
              <a:t>    </a:t>
            </a:r>
            <a:r>
              <a:rPr lang="en-US" altLang="zh-CN" sz="2000" dirty="0" smtClean="0">
                <a:latin typeface="新細明體" panose="02020500000000000000" pitchFamily="18" charset="-120"/>
                <a:ea typeface="新細明體" panose="02020500000000000000" pitchFamily="18" charset="-120"/>
                <a:sym typeface="+mn-ea"/>
              </a:rPr>
              <a:t>  </a:t>
            </a:r>
            <a:endParaRPr lang="en-US" altLang="zh-CN" sz="2000" dirty="0">
              <a:latin typeface="新細明體" panose="02020500000000000000" pitchFamily="18" charset="-120"/>
              <a:ea typeface="新細明體" panose="02020500000000000000" pitchFamily="18" charset="-120"/>
              <a:sym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TotalTime>
  <Words>584</Words>
  <Application>Microsoft Office PowerPoint</Application>
  <PresentationFormat>On-screen Show (4:3)</PresentationFormat>
  <Paragraphs>66</Paragraphs>
  <Slides>17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等线</vt:lpstr>
      <vt:lpstr>等线 Light</vt:lpstr>
      <vt:lpstr>MS PGothic</vt:lpstr>
      <vt:lpstr>黑体</vt:lpstr>
      <vt:lpstr>华文中宋</vt:lpstr>
      <vt:lpstr>新細明體</vt:lpstr>
      <vt:lpstr>Arial</vt:lpstr>
      <vt:lpstr>Calibri</vt:lpstr>
      <vt:lpstr>Calibri Light</vt:lpstr>
      <vt:lpstr>Tahoma</vt:lpstr>
      <vt:lpstr>Times New Roman</vt:lpstr>
      <vt:lpstr>Office Theme</vt:lpstr>
      <vt:lpstr>香港中成藥藥品及保健品行業如何拓展東盟市場研討會 暨 東盟國家藥品進口註冊要求研討會  進口中藥保健品的最新進展及印尼中草藥註冊政策分享</vt:lpstr>
      <vt:lpstr>目錄</vt:lpstr>
      <vt:lpstr>1.中藥的管制</vt:lpstr>
      <vt:lpstr>1 中藥的管制</vt:lpstr>
      <vt:lpstr>1 中藥的管制</vt:lpstr>
      <vt:lpstr>2 中醫的管制</vt:lpstr>
      <vt:lpstr>2 中醫的管制</vt:lpstr>
      <vt:lpstr>3.市場准入及注冊 </vt:lpstr>
      <vt:lpstr>印尼對中藥的管理      藥品在印尼的銷售方式主要實行代理制，各大藥廠對進口的藥品分級代理。傳統藥物進入市場，其主要程式要經過食品與藥品管理局的註冊。傳統藥物申請註冊的時間比較長。雖然2棚年印尼政府頒佈法令縮短了藥品的註冊時間，但新的註冊時間仍需 0-個工作日，國家成藥評估委員會在規定時間內，對需檢驗的藥品進行細查。      印尼對中藥的流通具有非常嚴格的規定，除界定基本成分含量外，對於流通申請手續也給予明確的規定  (1) 經印尼政府地方官員認可授予生產商成藥的自由銷售許可證; (2) 由印尼食品與藥品管理局局長指定實驗的安檢證明; (3) 原產國生產商或商標持有者出具的授權書或指定書原件       同時，外國出口到印尼的傳統藥物還必須注意以下事項:  (1) 在印尼銷售，應獲得"藥品與食品監督總署"頒發的准字;  (2) 產國所用的文字外，還必須附有印尼的文字: (3) 印尼文說明必須含:藥名、成分、重量體積、容量及粒數、 每次服用量、功效及禁忌、失效、編號、廠名及地址、在印度尼 西亞負責銷售的代理商名稱及位元址。上述內容需印在藥品的包裝      </vt:lpstr>
      <vt:lpstr>PowerPoint Presentation</vt:lpstr>
      <vt:lpstr>印尼中藥註冊申報檔分為兩類：  第一類 管理性文件 ( administrative documents)  第二類 技術性文件 ( technological documents 。  第一類管理性文件包括產品生產國藥政部門出具的產品自由銷售證書，生產商藥品生產許可證、代理銷售委託書( letter of authorization) ，生產商的gmp(good manufactorypractice)證  第二類技術性文件包括產品配方表產品使用說明 、產品生產工藝、產品原料品質標準產品品質分析報告、產品穩定性研究報 。     對於進口傳統藥物，還需要提供NADFC指定的檢驗機構對產品的分析報告 （主要包括微生物和重金屬的檢測）     除以上申報文外，由於印尼為穆斯林因家， NADFC對於膠囊劑產品， 要提供膠囊殼的清真證明 (halal certificate) ，如果採用動物源性膠囊殼，必須採用牛源性原材料 並且要提供無瘋牛病因子(BSE）證明。  中藥註冊許可證的有效期為5年 註冊不需要支付費用。產品註冊時間根據產品的風險類別而不同: ·    低風險產品， 7-15工作日 ·    中等風險產品， 30-60工作日 ·    高風險產品， 90-120工作日</vt:lpstr>
      <vt:lpstr>PowerPoint Presentation</vt:lpstr>
      <vt:lpstr>對中藥的品質控制要求  印尼對傳統藥物的品質要求主要體現在傳統藥物中重金屬 、農藥殘留微生物等有害物質的限量要求。此外，印尼還發佈了有關禁止傳統藥物中含有某些物質的法規。   重金屬  印尼對傳統藥物中重金屬的限量要求主要在第03725甩/SKNIII89號法規中進行規定。對傳統藥物中汞 、鉛 、鎘 、砷( As) 4種重金屬 限量標準分別為0.03ppm,2.0ppm,0.01ppm,0.1ppm</vt:lpstr>
      <vt:lpstr>農藥殘留      印尼對傳統藥物中農藥殘留的限量要求主要在881IMENKES/SKB/ vIII1996和711/kpts/tp.270/8 /1996號法規 “農產品中的農藥殘留限量”中進行規定 (本限量要求較多， 請參閱法規原文)  其他物質       1983衛生部發佈的第1464/dd-pr/vii/1983號法規規定了食品藥品中酒精的含量要求 。根據法規的要求在產品生產過程中 ，酒精的最大含量要1.5% 含量大於1%必須在產品標籤上進行標明。      1994年7月9日，衛生部發佈的第661/IMENKES/ks/vii/1994號法規“傳統藥物的要求”規定了傳統藥物中某些物質的含量(包括水 微生物 、黃麴黴素等物質)要求。該法規規定了 粉未狀、膠囊、片劑、 藥丸、 、口服液、濃縮液、體製劑 膏藥 、外用液體 、軟膏等形式的傳統藥物中水 微生物 、黃麴黴素 等物質的含量要求 。</vt:lpstr>
      <vt:lpstr>PowerPoint Presentation</vt:lpstr>
      <vt:lpstr>PowerPoint Presentation</vt:lpstr>
      <vt:lpstr>謝謝聆聽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香港中成药药品及保健品行业如何拓展东盟市场研讨会 暨 东盟国家药品进口注册要求研讨会  進口中藥保健品的最新進展及印尼中草藥註冊政策分享</dc:title>
  <dc:creator/>
  <cp:lastModifiedBy>Angel ZHANG</cp:lastModifiedBy>
  <cp:revision>49</cp:revision>
  <cp:lastPrinted>2019-01-21T01:49:51Z</cp:lastPrinted>
  <dcterms:created xsi:type="dcterms:W3CDTF">2019-01-13T16:07:00Z</dcterms:created>
  <dcterms:modified xsi:type="dcterms:W3CDTF">2019-01-21T01:50:50Z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