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89" r:id="rId4"/>
    <p:sldId id="318" r:id="rId5"/>
    <p:sldId id="319" r:id="rId6"/>
    <p:sldId id="294" r:id="rId7"/>
    <p:sldId id="295" r:id="rId8"/>
    <p:sldId id="320" r:id="rId9"/>
    <p:sldId id="296" r:id="rId10"/>
    <p:sldId id="297" r:id="rId11"/>
    <p:sldId id="321" r:id="rId12"/>
    <p:sldId id="298" r:id="rId13"/>
    <p:sldId id="322" r:id="rId14"/>
    <p:sldId id="299" r:id="rId15"/>
    <p:sldId id="323" r:id="rId16"/>
    <p:sldId id="324" r:id="rId17"/>
    <p:sldId id="317" r:id="rId18"/>
    <p:sldId id="308" r:id="rId19"/>
    <p:sldId id="327" r:id="rId20"/>
    <p:sldId id="306" r:id="rId21"/>
    <p:sldId id="313" r:id="rId22"/>
    <p:sldId id="307" r:id="rId23"/>
    <p:sldId id="314" r:id="rId24"/>
    <p:sldId id="316" r:id="rId25"/>
    <p:sldId id="315" r:id="rId26"/>
    <p:sldId id="328" r:id="rId27"/>
    <p:sldId id="300" r:id="rId28"/>
    <p:sldId id="301" r:id="rId29"/>
    <p:sldId id="302" r:id="rId30"/>
    <p:sldId id="309" r:id="rId31"/>
    <p:sldId id="310" r:id="rId32"/>
    <p:sldId id="303" r:id="rId33"/>
    <p:sldId id="311" r:id="rId34"/>
    <p:sldId id="304" r:id="rId35"/>
    <p:sldId id="312"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2" d="100"/>
          <a:sy n="72" d="100"/>
        </p:scale>
        <p:origin x="57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F6F727-D72E-47D2-92BB-5C4261951A69}" type="datetimeFigureOut">
              <a:rPr lang="en-MY" smtClean="0"/>
              <a:t>28/3/2019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58337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6F727-D72E-47D2-92BB-5C4261951A69}" type="datetimeFigureOut">
              <a:rPr lang="en-MY" smtClean="0"/>
              <a:t>28/3/2019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1536558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6F727-D72E-47D2-92BB-5C4261951A69}" type="datetimeFigureOut">
              <a:rPr lang="en-MY" smtClean="0"/>
              <a:t>28/3/2019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043633-E0C0-4B5C-9D12-69F8EF0669B6}" type="slidenum">
              <a:rPr lang="en-MY" smtClean="0"/>
              <a:t>‹#›</a:t>
            </a:fld>
            <a:endParaRPr lang="en-MY"/>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0649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6F727-D72E-47D2-92BB-5C4261951A69}" type="datetimeFigureOut">
              <a:rPr lang="en-MY" smtClean="0"/>
              <a:t>28/3/2019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251140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6F727-D72E-47D2-92BB-5C4261951A69}" type="datetimeFigureOut">
              <a:rPr lang="en-MY" smtClean="0"/>
              <a:t>28/3/2019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043633-E0C0-4B5C-9D12-69F8EF0669B6}" type="slidenum">
              <a:rPr lang="en-MY" smtClean="0"/>
              <a:t>‹#›</a:t>
            </a:fld>
            <a:endParaRPr lang="en-MY"/>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253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6F727-D72E-47D2-92BB-5C4261951A69}" type="datetimeFigureOut">
              <a:rPr lang="en-MY" smtClean="0"/>
              <a:t>28/3/2019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2694936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F727-D72E-47D2-92BB-5C4261951A69}" type="datetimeFigureOut">
              <a:rPr lang="en-MY" smtClean="0"/>
              <a:t>28/3/2019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283844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F727-D72E-47D2-92BB-5C4261951A69}" type="datetimeFigureOut">
              <a:rPr lang="en-MY" smtClean="0"/>
              <a:t>28/3/2019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360508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F727-D72E-47D2-92BB-5C4261951A69}" type="datetimeFigureOut">
              <a:rPr lang="en-MY" smtClean="0"/>
              <a:t>28/3/2019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357550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F6F727-D72E-47D2-92BB-5C4261951A69}" type="datetimeFigureOut">
              <a:rPr lang="en-MY" smtClean="0"/>
              <a:t>28/3/2019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368088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F6F727-D72E-47D2-92BB-5C4261951A69}" type="datetimeFigureOut">
              <a:rPr lang="en-MY" smtClean="0"/>
              <a:t>28/3/2019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158075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F6F727-D72E-47D2-92BB-5C4261951A69}" type="datetimeFigureOut">
              <a:rPr lang="en-MY" smtClean="0"/>
              <a:t>28/3/2019</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428928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F6F727-D72E-47D2-92BB-5C4261951A69}" type="datetimeFigureOut">
              <a:rPr lang="en-MY" smtClean="0"/>
              <a:t>28/3/2019</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365668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6F727-D72E-47D2-92BB-5C4261951A69}" type="datetimeFigureOut">
              <a:rPr lang="en-MY" smtClean="0"/>
              <a:t>28/3/2019</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262132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F6F727-D72E-47D2-92BB-5C4261951A69}" type="datetimeFigureOut">
              <a:rPr lang="en-MY" smtClean="0"/>
              <a:t>28/3/2019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286850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F6F727-D72E-47D2-92BB-5C4261951A69}" type="datetimeFigureOut">
              <a:rPr lang="en-MY" smtClean="0"/>
              <a:t>28/3/2019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E043633-E0C0-4B5C-9D12-69F8EF0669B6}" type="slidenum">
              <a:rPr lang="en-MY" smtClean="0"/>
              <a:t>‹#›</a:t>
            </a:fld>
            <a:endParaRPr lang="en-MY"/>
          </a:p>
        </p:txBody>
      </p:sp>
    </p:spTree>
    <p:extLst>
      <p:ext uri="{BB962C8B-B14F-4D97-AF65-F5344CB8AC3E}">
        <p14:creationId xmlns:p14="http://schemas.microsoft.com/office/powerpoint/2010/main" val="50582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F6F727-D72E-47D2-92BB-5C4261951A69}" type="datetimeFigureOut">
              <a:rPr lang="en-MY" smtClean="0"/>
              <a:t>28/3/2019</a:t>
            </a:fld>
            <a:endParaRPr lang="en-MY"/>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E043633-E0C0-4B5C-9D12-69F8EF0669B6}" type="slidenum">
              <a:rPr lang="en-MY" smtClean="0"/>
              <a:t>‹#›</a:t>
            </a:fld>
            <a:endParaRPr lang="en-MY"/>
          </a:p>
        </p:txBody>
      </p:sp>
    </p:spTree>
    <p:extLst>
      <p:ext uri="{BB962C8B-B14F-4D97-AF65-F5344CB8AC3E}">
        <p14:creationId xmlns:p14="http://schemas.microsoft.com/office/powerpoint/2010/main" val="72849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103C-1E36-4AEB-9F2A-FDE8CC9E5B3E}"/>
              </a:ext>
            </a:extLst>
          </p:cNvPr>
          <p:cNvSpPr>
            <a:spLocks noGrp="1"/>
          </p:cNvSpPr>
          <p:nvPr>
            <p:ph type="ctrTitle"/>
          </p:nvPr>
        </p:nvSpPr>
        <p:spPr/>
        <p:txBody>
          <a:bodyPr/>
          <a:lstStyle/>
          <a:p>
            <a:pPr algn="ctr"/>
            <a:r>
              <a:rPr lang="zh-TW" altLang="en-US" b="1" dirty="0"/>
              <a:t>馬來西亞傳統藥物藥品管理及註冊政策的分析</a:t>
            </a:r>
            <a:endParaRPr lang="en-MY" b="1" dirty="0"/>
          </a:p>
        </p:txBody>
      </p:sp>
      <p:sp>
        <p:nvSpPr>
          <p:cNvPr id="3" name="Subtitle 2">
            <a:extLst>
              <a:ext uri="{FF2B5EF4-FFF2-40B4-BE49-F238E27FC236}">
                <a16:creationId xmlns:a16="http://schemas.microsoft.com/office/drawing/2014/main" id="{1B2DF196-715E-4BEB-AF83-FD7FD79AED04}"/>
              </a:ext>
            </a:extLst>
          </p:cNvPr>
          <p:cNvSpPr>
            <a:spLocks noGrp="1"/>
          </p:cNvSpPr>
          <p:nvPr>
            <p:ph type="subTitle" idx="1"/>
          </p:nvPr>
        </p:nvSpPr>
        <p:spPr>
          <a:xfrm>
            <a:off x="1854141" y="4381758"/>
            <a:ext cx="7766936" cy="1096899"/>
          </a:xfrm>
        </p:spPr>
        <p:txBody>
          <a:bodyPr>
            <a:normAutofit/>
          </a:bodyPr>
          <a:lstStyle/>
          <a:p>
            <a:r>
              <a:rPr lang="zh-CN" altLang="en-US" sz="2800" dirty="0">
                <a:solidFill>
                  <a:schemeClr val="tx1"/>
                </a:solidFill>
                <a:latin typeface="DengXian" panose="02010600030101010101" pitchFamily="2" charset="-122"/>
                <a:ea typeface="DengXian" panose="02010600030101010101" pitchFamily="2" charset="-122"/>
              </a:rPr>
              <a:t>馬來西亞中醫總會 </a:t>
            </a:r>
            <a:endParaRPr lang="en-US" altLang="zh-CN" sz="2800" dirty="0">
              <a:solidFill>
                <a:schemeClr val="tx1"/>
              </a:solidFill>
              <a:latin typeface="DengXian" panose="02010600030101010101" pitchFamily="2" charset="-122"/>
              <a:ea typeface="DengXian" panose="02010600030101010101" pitchFamily="2" charset="-122"/>
            </a:endParaRPr>
          </a:p>
          <a:p>
            <a:r>
              <a:rPr lang="zh-CN" altLang="en-US" sz="2800" dirty="0">
                <a:solidFill>
                  <a:schemeClr val="tx1"/>
                </a:solidFill>
                <a:latin typeface="DengXian" panose="02010600030101010101" pitchFamily="2" charset="-122"/>
                <a:ea typeface="DengXian" panose="02010600030101010101" pitchFamily="2" charset="-122"/>
              </a:rPr>
              <a:t>郭偉康醫生</a:t>
            </a:r>
            <a:r>
              <a:rPr lang="en-US" altLang="zh-CN" sz="2800" dirty="0">
                <a:solidFill>
                  <a:schemeClr val="tx1"/>
                </a:solidFill>
                <a:latin typeface="DengXian" panose="02010600030101010101" pitchFamily="2" charset="-122"/>
                <a:ea typeface="DengXian" panose="02010600030101010101" pitchFamily="2" charset="-122"/>
              </a:rPr>
              <a:t>/</a:t>
            </a:r>
            <a:r>
              <a:rPr lang="zh-CN" altLang="en-US" sz="2800" dirty="0">
                <a:solidFill>
                  <a:schemeClr val="tx1"/>
                </a:solidFill>
                <a:latin typeface="DengXian" panose="02010600030101010101" pitchFamily="2" charset="-122"/>
                <a:ea typeface="DengXian" panose="02010600030101010101" pitchFamily="2" charset="-122"/>
              </a:rPr>
              <a:t>中醫博士</a:t>
            </a:r>
            <a:endParaRPr lang="en-MY" sz="28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E3CB70EF-38B7-4095-88FB-4FACB57B881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54608" y="179755"/>
            <a:ext cx="6096000" cy="646331"/>
          </a:xfrm>
          <a:prstGeom prst="rect">
            <a:avLst/>
          </a:prstGeom>
        </p:spPr>
        <p:txBody>
          <a:bodyPr>
            <a:spAutoFit/>
          </a:bodyPr>
          <a:lstStyle/>
          <a:p>
            <a:r>
              <a:rPr lang="zh-TW" altLang="en-US" b="1" dirty="0">
                <a:latin typeface="新細明體" panose="02020500000000000000" pitchFamily="18" charset="-120"/>
                <a:ea typeface="新細明體" panose="02020500000000000000" pitchFamily="18" charset="-120"/>
              </a:rPr>
              <a:t>香港中成藥及保健品行業如何拓展東盟市場研討會 暨</a:t>
            </a:r>
            <a:r>
              <a:rPr lang="en-US" altLang="zh-TW" dirty="0">
                <a:latin typeface="新細明體" panose="02020500000000000000" pitchFamily="18" charset="-120"/>
                <a:ea typeface="新細明體" panose="02020500000000000000" pitchFamily="18" charset="-120"/>
              </a:rPr>
              <a:t> </a:t>
            </a:r>
            <a:r>
              <a:rPr lang="zh-TW" altLang="en-US" b="1" dirty="0">
                <a:latin typeface="新細明體" panose="02020500000000000000" pitchFamily="18" charset="-120"/>
                <a:ea typeface="新細明體" panose="02020500000000000000" pitchFamily="18" charset="-120"/>
              </a:rPr>
              <a:t>東盟國家藥品進口註冊要求研討會 </a:t>
            </a:r>
            <a:r>
              <a:rPr lang="zh-CN" altLang="en-US" b="1" dirty="0">
                <a:latin typeface="新細明體" panose="02020500000000000000" pitchFamily="18" charset="-120"/>
                <a:ea typeface="新細明體" panose="02020500000000000000" pitchFamily="18" charset="-120"/>
              </a:rPr>
              <a:t>之</a:t>
            </a:r>
            <a:endParaRPr lang="en-US"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406954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A721F-8D8D-4329-93C7-193DA1C12620}"/>
              </a:ext>
            </a:extLst>
          </p:cNvPr>
          <p:cNvSpPr>
            <a:spLocks noGrp="1"/>
          </p:cNvSpPr>
          <p:nvPr>
            <p:ph type="title"/>
          </p:nvPr>
        </p:nvSpPr>
        <p:spPr/>
        <p:txBody>
          <a:bodyPr/>
          <a:lstStyle/>
          <a:p>
            <a:r>
              <a:rPr lang="zh-CN" altLang="en-US" b="1" u="sng" dirty="0"/>
              <a:t>品質要求 </a:t>
            </a:r>
            <a:r>
              <a:rPr lang="en-MY" altLang="zh-CN" b="1" u="sng" dirty="0"/>
              <a:t>.</a:t>
            </a:r>
            <a:r>
              <a:rPr lang="zh-CN" altLang="en-US" b="1" u="sng" dirty="0"/>
              <a:t> 重金屬</a:t>
            </a:r>
            <a:endParaRPr lang="en-MY" b="1" u="sng" dirty="0"/>
          </a:p>
        </p:txBody>
      </p:sp>
      <p:sp>
        <p:nvSpPr>
          <p:cNvPr id="3" name="Content Placeholder 2">
            <a:extLst>
              <a:ext uri="{FF2B5EF4-FFF2-40B4-BE49-F238E27FC236}">
                <a16:creationId xmlns:a16="http://schemas.microsoft.com/office/drawing/2014/main" id="{7AF1ECB1-C0D0-4032-973C-2464FCECB24C}"/>
              </a:ext>
            </a:extLst>
          </p:cNvPr>
          <p:cNvSpPr>
            <a:spLocks noGrp="1"/>
          </p:cNvSpPr>
          <p:nvPr>
            <p:ph idx="1"/>
          </p:nvPr>
        </p:nvSpPr>
        <p:spPr/>
        <p:txBody>
          <a:bodyPr/>
          <a:lstStyle/>
          <a:p>
            <a:endParaRPr lang="en-MY" dirty="0"/>
          </a:p>
        </p:txBody>
      </p:sp>
      <p:sp>
        <p:nvSpPr>
          <p:cNvPr id="4" name="Rectangle 3">
            <a:extLst>
              <a:ext uri="{FF2B5EF4-FFF2-40B4-BE49-F238E27FC236}">
                <a16:creationId xmlns:a16="http://schemas.microsoft.com/office/drawing/2014/main" id="{A5C9B022-9514-4293-8FE3-F31B3E9EED84}"/>
              </a:ext>
            </a:extLst>
          </p:cNvPr>
          <p:cNvSpPr/>
          <p:nvPr/>
        </p:nvSpPr>
        <p:spPr>
          <a:xfrm>
            <a:off x="527565" y="1593385"/>
            <a:ext cx="3183043" cy="2677656"/>
          </a:xfrm>
          <a:prstGeom prst="rect">
            <a:avLst/>
          </a:prstGeom>
        </p:spPr>
        <p:txBody>
          <a:bodyPr wrap="square">
            <a:spAutoFit/>
          </a:bodyPr>
          <a:lstStyle/>
          <a:p>
            <a:r>
              <a:rPr lang="en-MY" sz="2400" dirty="0" err="1">
                <a:latin typeface="DengXian" panose="02010600030101010101" pitchFamily="2" charset="-122"/>
                <a:ea typeface="DengXian" panose="02010600030101010101" pitchFamily="2" charset="-122"/>
              </a:rPr>
              <a:t>重金屬限量要求序號</a:t>
            </a:r>
            <a:r>
              <a:rPr lang="en-MY" sz="2400" dirty="0">
                <a:latin typeface="DengXian" panose="02010600030101010101" pitchFamily="2" charset="-122"/>
                <a:ea typeface="DengXian" panose="02010600030101010101" pitchFamily="2" charset="-122"/>
              </a:rPr>
              <a:t> </a:t>
            </a:r>
            <a:r>
              <a:rPr lang="en-MY" sz="2400" dirty="0" err="1">
                <a:latin typeface="DengXian" panose="02010600030101010101" pitchFamily="2" charset="-122"/>
                <a:ea typeface="DengXian" panose="02010600030101010101" pitchFamily="2" charset="-122"/>
              </a:rPr>
              <a:t>重金屬限量要求</a:t>
            </a:r>
            <a:r>
              <a:rPr lang="en-MY" sz="2400" dirty="0">
                <a:latin typeface="DengXian" panose="02010600030101010101" pitchFamily="2" charset="-122"/>
                <a:ea typeface="DengXian" panose="02010600030101010101" pitchFamily="2" charset="-122"/>
              </a:rPr>
              <a:t>(ppm) </a:t>
            </a:r>
          </a:p>
          <a:p>
            <a:r>
              <a:rPr lang="en-MY" sz="2400" dirty="0">
                <a:latin typeface="DengXian" panose="02010600030101010101" pitchFamily="2" charset="-122"/>
                <a:ea typeface="DengXian" panose="02010600030101010101" pitchFamily="2" charset="-122"/>
              </a:rPr>
              <a:t>1. 鉛 ≤10.0 </a:t>
            </a:r>
          </a:p>
          <a:p>
            <a:r>
              <a:rPr lang="en-MY" sz="2400" dirty="0">
                <a:latin typeface="DengXian" panose="02010600030101010101" pitchFamily="2" charset="-122"/>
                <a:ea typeface="DengXian" panose="02010600030101010101" pitchFamily="2" charset="-122"/>
              </a:rPr>
              <a:t>2. 砷 ≤ 5.0 </a:t>
            </a:r>
          </a:p>
          <a:p>
            <a:r>
              <a:rPr lang="en-MY" sz="2400" dirty="0">
                <a:latin typeface="DengXian" panose="02010600030101010101" pitchFamily="2" charset="-122"/>
                <a:ea typeface="DengXian" panose="02010600030101010101" pitchFamily="2" charset="-122"/>
              </a:rPr>
              <a:t>3. 汞 ≤ 0.5 </a:t>
            </a:r>
          </a:p>
          <a:p>
            <a:r>
              <a:rPr lang="en-MY" sz="2400" dirty="0">
                <a:latin typeface="DengXian" panose="02010600030101010101" pitchFamily="2" charset="-122"/>
                <a:ea typeface="DengXian" panose="02010600030101010101" pitchFamily="2" charset="-122"/>
              </a:rPr>
              <a:t>4. 鎘 ≤ 0.3 </a:t>
            </a:r>
          </a:p>
        </p:txBody>
      </p:sp>
      <p:sp>
        <p:nvSpPr>
          <p:cNvPr id="5" name="Rectangle 4">
            <a:extLst>
              <a:ext uri="{FF2B5EF4-FFF2-40B4-BE49-F238E27FC236}">
                <a16:creationId xmlns:a16="http://schemas.microsoft.com/office/drawing/2014/main" id="{6F7D56C6-844A-42D0-8A35-9C343997932F}"/>
              </a:ext>
            </a:extLst>
          </p:cNvPr>
          <p:cNvSpPr/>
          <p:nvPr/>
        </p:nvSpPr>
        <p:spPr>
          <a:xfrm>
            <a:off x="3860377" y="1511281"/>
            <a:ext cx="6096000" cy="3416320"/>
          </a:xfrm>
          <a:prstGeom prst="rect">
            <a:avLst/>
          </a:prstGeom>
        </p:spPr>
        <p:txBody>
          <a:bodyPr>
            <a:spAutoFit/>
          </a:bodyPr>
          <a:lstStyle/>
          <a:p>
            <a:r>
              <a:rPr lang="en-MY" sz="2400" dirty="0" err="1">
                <a:latin typeface="DengXian" panose="02010600030101010101" pitchFamily="2" charset="-122"/>
                <a:ea typeface="DengXian" panose="02010600030101010101" pitchFamily="2" charset="-122"/>
              </a:rPr>
              <a:t>崩解時限要求序號類別時限</a:t>
            </a:r>
            <a:r>
              <a:rPr lang="en-MY" sz="2400" dirty="0">
                <a:latin typeface="DengXian" panose="02010600030101010101" pitchFamily="2" charset="-122"/>
                <a:ea typeface="DengXian" panose="02010600030101010101" pitchFamily="2" charset="-122"/>
              </a:rPr>
              <a:t> </a:t>
            </a:r>
          </a:p>
          <a:p>
            <a:r>
              <a:rPr lang="en-MY" sz="2400" dirty="0">
                <a:latin typeface="DengXian" panose="02010600030101010101" pitchFamily="2" charset="-122"/>
                <a:ea typeface="DengXian" panose="02010600030101010101" pitchFamily="2" charset="-122"/>
              </a:rPr>
              <a:t>1. </a:t>
            </a:r>
            <a:r>
              <a:rPr lang="en-MY" sz="2400" dirty="0" err="1">
                <a:latin typeface="DengXian" panose="02010600030101010101" pitchFamily="2" charset="-122"/>
                <a:ea typeface="DengXian" panose="02010600030101010101" pitchFamily="2" charset="-122"/>
              </a:rPr>
              <a:t>不包衣片</a:t>
            </a:r>
            <a:r>
              <a:rPr lang="en-MY" sz="2400" dirty="0">
                <a:latin typeface="DengXian" panose="02010600030101010101" pitchFamily="2" charset="-122"/>
                <a:ea typeface="DengXian" panose="02010600030101010101" pitchFamily="2" charset="-122"/>
              </a:rPr>
              <a:t> ≤30 min </a:t>
            </a:r>
          </a:p>
          <a:p>
            <a:r>
              <a:rPr lang="en-MY" sz="2400" dirty="0">
                <a:latin typeface="DengXian" panose="02010600030101010101" pitchFamily="2" charset="-122"/>
                <a:ea typeface="DengXian" panose="02010600030101010101" pitchFamily="2" charset="-122"/>
              </a:rPr>
              <a:t>2. </a:t>
            </a:r>
            <a:r>
              <a:rPr lang="en-MY" sz="2400" dirty="0" err="1">
                <a:latin typeface="DengXian" panose="02010600030101010101" pitchFamily="2" charset="-122"/>
                <a:ea typeface="DengXian" panose="02010600030101010101" pitchFamily="2" charset="-122"/>
              </a:rPr>
              <a:t>包衣片</a:t>
            </a:r>
            <a:r>
              <a:rPr lang="en-MY" sz="2400" dirty="0">
                <a:latin typeface="DengXian" panose="02010600030101010101" pitchFamily="2" charset="-122"/>
                <a:ea typeface="DengXian" panose="02010600030101010101" pitchFamily="2" charset="-122"/>
              </a:rPr>
              <a:t> ≤30 min </a:t>
            </a:r>
          </a:p>
          <a:p>
            <a:r>
              <a:rPr lang="en-MY" sz="2400" dirty="0">
                <a:latin typeface="DengXian" panose="02010600030101010101" pitchFamily="2" charset="-122"/>
                <a:ea typeface="DengXian" panose="02010600030101010101" pitchFamily="2" charset="-122"/>
              </a:rPr>
              <a:t>3.  </a:t>
            </a:r>
            <a:r>
              <a:rPr lang="en-MY" sz="2400" dirty="0" err="1">
                <a:latin typeface="DengXian" panose="02010600030101010101" pitchFamily="2" charset="-122"/>
                <a:ea typeface="DengXian" panose="02010600030101010101" pitchFamily="2" charset="-122"/>
              </a:rPr>
              <a:t>糖衣片</a:t>
            </a:r>
            <a:r>
              <a:rPr lang="en-MY" sz="2400" dirty="0">
                <a:latin typeface="DengXian" panose="02010600030101010101" pitchFamily="2" charset="-122"/>
                <a:ea typeface="DengXian" panose="02010600030101010101" pitchFamily="2" charset="-122"/>
              </a:rPr>
              <a:t> ≤60 min </a:t>
            </a:r>
          </a:p>
          <a:p>
            <a:r>
              <a:rPr lang="en-MY" sz="2400" dirty="0">
                <a:latin typeface="DengXian" panose="02010600030101010101" pitchFamily="2" charset="-122"/>
                <a:ea typeface="DengXian" panose="02010600030101010101" pitchFamily="2" charset="-122"/>
              </a:rPr>
              <a:t>4.  </a:t>
            </a:r>
            <a:r>
              <a:rPr lang="en-MY" sz="2400" dirty="0" err="1">
                <a:latin typeface="DengXian" panose="02010600030101010101" pitchFamily="2" charset="-122"/>
                <a:ea typeface="DengXian" panose="02010600030101010101" pitchFamily="2" charset="-122"/>
              </a:rPr>
              <a:t>腸溶衣片</a:t>
            </a:r>
            <a:r>
              <a:rPr lang="en-MY" sz="2400" dirty="0">
                <a:latin typeface="DengXian" panose="02010600030101010101" pitchFamily="2" charset="-122"/>
                <a:ea typeface="DengXian" panose="02010600030101010101" pitchFamily="2" charset="-122"/>
              </a:rPr>
              <a:t> </a:t>
            </a:r>
            <a:r>
              <a:rPr lang="en-MY" sz="2400" dirty="0" err="1">
                <a:latin typeface="DengXian" panose="02010600030101010101" pitchFamily="2" charset="-122"/>
                <a:ea typeface="DengXian" panose="02010600030101010101" pitchFamily="2" charset="-122"/>
              </a:rPr>
              <a:t>酸溶液中</a:t>
            </a:r>
            <a:r>
              <a:rPr lang="en-MY" sz="2400" dirty="0">
                <a:latin typeface="DengXian" panose="02010600030101010101" pitchFamily="2" charset="-122"/>
                <a:ea typeface="DengXian" panose="02010600030101010101" pitchFamily="2" charset="-122"/>
              </a:rPr>
              <a:t> 120 min </a:t>
            </a:r>
            <a:r>
              <a:rPr lang="en-MY" sz="2400" dirty="0" err="1">
                <a:latin typeface="DengXian" panose="02010600030101010101" pitchFamily="2" charset="-122"/>
                <a:ea typeface="DengXian" panose="02010600030101010101" pitchFamily="2" charset="-122"/>
              </a:rPr>
              <a:t>不分解,緩衝液中</a:t>
            </a:r>
            <a:r>
              <a:rPr lang="en-MY" sz="2400" dirty="0">
                <a:latin typeface="DengXian" panose="02010600030101010101" pitchFamily="2" charset="-122"/>
                <a:ea typeface="DengXian" panose="02010600030101010101" pitchFamily="2" charset="-122"/>
              </a:rPr>
              <a:t> 60 min </a:t>
            </a:r>
            <a:r>
              <a:rPr lang="en-MY" sz="2400" dirty="0" err="1">
                <a:latin typeface="DengXian" panose="02010600030101010101" pitchFamily="2" charset="-122"/>
                <a:ea typeface="DengXian" panose="02010600030101010101" pitchFamily="2" charset="-122"/>
              </a:rPr>
              <a:t>分解</a:t>
            </a:r>
            <a:endParaRPr lang="en-MY" sz="2400" dirty="0">
              <a:latin typeface="DengXian" panose="02010600030101010101" pitchFamily="2" charset="-122"/>
              <a:ea typeface="DengXian" panose="02010600030101010101" pitchFamily="2" charset="-122"/>
            </a:endParaRPr>
          </a:p>
          <a:p>
            <a:r>
              <a:rPr lang="en-MY" sz="2400" dirty="0">
                <a:latin typeface="DengXian" panose="02010600030101010101" pitchFamily="2" charset="-122"/>
                <a:ea typeface="DengXian" panose="02010600030101010101" pitchFamily="2" charset="-122"/>
              </a:rPr>
              <a:t>5.  </a:t>
            </a:r>
            <a:r>
              <a:rPr lang="en-MY" sz="2400" dirty="0" err="1">
                <a:latin typeface="DengXian" panose="02010600030101010101" pitchFamily="2" charset="-122"/>
                <a:ea typeface="DengXian" panose="02010600030101010101" pitchFamily="2" charset="-122"/>
              </a:rPr>
              <a:t>膠囊</a:t>
            </a:r>
            <a:r>
              <a:rPr lang="en-MY" sz="2400" dirty="0">
                <a:latin typeface="DengXian" panose="02010600030101010101" pitchFamily="2" charset="-122"/>
                <a:ea typeface="DengXian" panose="02010600030101010101" pitchFamily="2" charset="-122"/>
              </a:rPr>
              <a:t> 30 min </a:t>
            </a:r>
          </a:p>
          <a:p>
            <a:r>
              <a:rPr lang="en-MY" sz="2400" dirty="0">
                <a:latin typeface="DengXian" panose="02010600030101010101" pitchFamily="2" charset="-122"/>
                <a:ea typeface="DengXian" panose="02010600030101010101" pitchFamily="2" charset="-122"/>
              </a:rPr>
              <a:t>6.  </a:t>
            </a:r>
            <a:r>
              <a:rPr lang="en-MY" sz="2400" dirty="0" err="1">
                <a:latin typeface="DengXian" panose="02010600030101010101" pitchFamily="2" charset="-122"/>
                <a:ea typeface="DengXian" panose="02010600030101010101" pitchFamily="2" charset="-122"/>
              </a:rPr>
              <a:t>丸劑</a:t>
            </a:r>
            <a:r>
              <a:rPr lang="en-MY" sz="2400" dirty="0">
                <a:latin typeface="DengXian" panose="02010600030101010101" pitchFamily="2" charset="-122"/>
                <a:ea typeface="DengXian" panose="02010600030101010101" pitchFamily="2" charset="-122"/>
              </a:rPr>
              <a:t> 120 min </a:t>
            </a:r>
          </a:p>
          <a:p>
            <a:r>
              <a:rPr lang="en-MY" sz="2400" dirty="0">
                <a:latin typeface="DengXian" panose="02010600030101010101" pitchFamily="2" charset="-122"/>
                <a:ea typeface="DengXian" panose="02010600030101010101" pitchFamily="2" charset="-122"/>
              </a:rPr>
              <a:t>  </a:t>
            </a:r>
            <a:r>
              <a:rPr lang="en-MY" sz="2400" dirty="0" err="1">
                <a:latin typeface="DengXian" panose="02010600030101010101" pitchFamily="2" charset="-122"/>
                <a:ea typeface="DengXian" panose="02010600030101010101" pitchFamily="2" charset="-122"/>
              </a:rPr>
              <a:t>注：崩解時限要求僅限片劑、膠囊和丸劑</a:t>
            </a:r>
            <a:r>
              <a:rPr lang="en-MY" sz="2400" dirty="0">
                <a:latin typeface="DengXian" panose="02010600030101010101" pitchFamily="2" charset="-122"/>
                <a:ea typeface="DengXian" panose="02010600030101010101" pitchFamily="2" charset="-122"/>
              </a:rPr>
              <a:t> </a:t>
            </a:r>
          </a:p>
        </p:txBody>
      </p:sp>
      <p:pic>
        <p:nvPicPr>
          <p:cNvPr id="6" name="Picture 2" descr="Image result for Chinese medicine malaysia">
            <a:extLst>
              <a:ext uri="{FF2B5EF4-FFF2-40B4-BE49-F238E27FC236}">
                <a16:creationId xmlns:a16="http://schemas.microsoft.com/office/drawing/2014/main" id="{E31C0B64-7768-4EFC-BEB1-5E5F6C2B0F0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0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37D8-C4D7-4AF9-A061-F70594353FB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4F9B8D12-85F0-426F-9267-06547783F4ED}"/>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58944A77-2296-445D-AB33-797839371C4B}"/>
              </a:ext>
            </a:extLst>
          </p:cNvPr>
          <p:cNvPicPr>
            <a:picLocks noChangeAspect="1"/>
          </p:cNvPicPr>
          <p:nvPr/>
        </p:nvPicPr>
        <p:blipFill>
          <a:blip r:embed="rId2"/>
          <a:stretch>
            <a:fillRect/>
          </a:stretch>
        </p:blipFill>
        <p:spPr>
          <a:xfrm>
            <a:off x="894476" y="90487"/>
            <a:ext cx="8305800" cy="6677025"/>
          </a:xfrm>
          <a:prstGeom prst="rect">
            <a:avLst/>
          </a:prstGeom>
        </p:spPr>
      </p:pic>
      <p:pic>
        <p:nvPicPr>
          <p:cNvPr id="5" name="Picture 2" descr="Image result for Chinese medicine malaysia">
            <a:extLst>
              <a:ext uri="{FF2B5EF4-FFF2-40B4-BE49-F238E27FC236}">
                <a16:creationId xmlns:a16="http://schemas.microsoft.com/office/drawing/2014/main" id="{F4498706-99B4-4588-9B5C-A98228D76B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80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726E-6135-41A0-B0E9-252E45956CBE}"/>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B29A9713-336F-4A85-9938-55B3B5F4A39A}"/>
              </a:ext>
            </a:extLst>
          </p:cNvPr>
          <p:cNvSpPr>
            <a:spLocks noGrp="1"/>
          </p:cNvSpPr>
          <p:nvPr>
            <p:ph idx="1"/>
          </p:nvPr>
        </p:nvSpPr>
        <p:spPr>
          <a:xfrm>
            <a:off x="319525" y="265529"/>
            <a:ext cx="9420823" cy="3880773"/>
          </a:xfrm>
        </p:spPr>
        <p:txBody>
          <a:bodyPr>
            <a:noAutofit/>
          </a:bodyPr>
          <a:lstStyle/>
          <a:p>
            <a:r>
              <a:rPr lang="zh-CN" altLang="en-US" sz="2200" dirty="0">
                <a:solidFill>
                  <a:schemeClr val="tx1"/>
                </a:solidFill>
                <a:latin typeface="DengXian" panose="02010600030101010101" pitchFamily="2" charset="-122"/>
                <a:ea typeface="DengXian" panose="02010600030101010101" pitchFamily="2" charset="-122"/>
              </a:rPr>
              <a:t>裝量差異僅限片劑</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膠囊產品。不能多於 </a:t>
            </a:r>
            <a:r>
              <a:rPr lang="en-US" altLang="zh-CN" sz="2200" dirty="0">
                <a:solidFill>
                  <a:schemeClr val="tx1"/>
                </a:solidFill>
                <a:latin typeface="DengXian" panose="02010600030101010101" pitchFamily="2" charset="-122"/>
                <a:ea typeface="DengXian" panose="02010600030101010101" pitchFamily="2" charset="-122"/>
              </a:rPr>
              <a:t>2 </a:t>
            </a:r>
            <a:r>
              <a:rPr lang="zh-CN" altLang="en-US" sz="2200" dirty="0">
                <a:solidFill>
                  <a:schemeClr val="tx1"/>
                </a:solidFill>
                <a:latin typeface="DengXian" panose="02010600030101010101" pitchFamily="2" charset="-122"/>
                <a:ea typeface="DengXian" panose="02010600030101010101" pitchFamily="2" charset="-122"/>
              </a:rPr>
              <a:t>個膠囊</a:t>
            </a:r>
            <a:r>
              <a:rPr lang="en-US" altLang="zh-CN" sz="2200" dirty="0">
                <a:solidFill>
                  <a:schemeClr val="tx1"/>
                </a:solidFill>
                <a:latin typeface="DengXian" panose="02010600030101010101" pitchFamily="2" charset="-122"/>
                <a:ea typeface="DengXian" panose="02010600030101010101" pitchFamily="2" charset="-122"/>
              </a:rPr>
              <a:t>/ </a:t>
            </a:r>
            <a:r>
              <a:rPr lang="zh-CN" altLang="en-US" sz="2200" dirty="0">
                <a:solidFill>
                  <a:schemeClr val="tx1"/>
                </a:solidFill>
                <a:latin typeface="DengXian" panose="02010600030101010101" pitchFamily="2" charset="-122"/>
                <a:ea typeface="DengXian" panose="02010600030101010101" pitchFamily="2" charset="-122"/>
              </a:rPr>
              <a:t>藥片超過平均重量的</a:t>
            </a:r>
            <a:r>
              <a:rPr lang="en-US" altLang="zh-CN" sz="2200" dirty="0">
                <a:solidFill>
                  <a:schemeClr val="tx1"/>
                </a:solidFill>
                <a:latin typeface="DengXian" panose="02010600030101010101" pitchFamily="2" charset="-122"/>
                <a:ea typeface="DengXian" panose="02010600030101010101" pitchFamily="2" charset="-122"/>
              </a:rPr>
              <a:t>±10%</a:t>
            </a:r>
            <a:r>
              <a:rPr lang="zh-CN" altLang="en-US" sz="2200" dirty="0">
                <a:solidFill>
                  <a:schemeClr val="tx1"/>
                </a:solidFill>
                <a:latin typeface="DengXian" panose="02010600030101010101" pitchFamily="2" charset="-122"/>
                <a:ea typeface="DengXian" panose="02010600030101010101" pitchFamily="2" charset="-122"/>
              </a:rPr>
              <a:t>以上</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而且不能有膠囊</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藥片超過平均重量的</a:t>
            </a:r>
            <a:r>
              <a:rPr lang="en-US" altLang="zh-CN" sz="2200" dirty="0">
                <a:solidFill>
                  <a:schemeClr val="tx1"/>
                </a:solidFill>
                <a:latin typeface="DengXian" panose="02010600030101010101" pitchFamily="2" charset="-122"/>
                <a:ea typeface="DengXian" panose="02010600030101010101" pitchFamily="2" charset="-122"/>
              </a:rPr>
              <a:t>±20%</a:t>
            </a:r>
            <a:endParaRPr lang="en-US" sz="2200" dirty="0">
              <a:solidFill>
                <a:schemeClr val="tx1"/>
              </a:solidFill>
              <a:latin typeface="DengXian" panose="02010600030101010101" pitchFamily="2" charset="-122"/>
              <a:ea typeface="DengXian" panose="02010600030101010101" pitchFamily="2" charset="-122"/>
            </a:endParaRPr>
          </a:p>
          <a:p>
            <a:r>
              <a:rPr lang="zh-CN" altLang="en-US" sz="2200" dirty="0">
                <a:solidFill>
                  <a:schemeClr val="tx1"/>
                </a:solidFill>
                <a:latin typeface="DengXian" panose="02010600030101010101" pitchFamily="2" charset="-122"/>
                <a:ea typeface="DengXian" panose="02010600030101010101" pitchFamily="2" charset="-122"/>
              </a:rPr>
              <a:t>含有天然源</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動物、植物或礦物</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原材料的口服劑型產品需氧微生物總量≤</a:t>
            </a:r>
            <a:r>
              <a:rPr lang="en-US" altLang="zh-CN" sz="2200" dirty="0">
                <a:solidFill>
                  <a:schemeClr val="tx1"/>
                </a:solidFill>
                <a:latin typeface="DengXian" panose="02010600030101010101" pitchFamily="2" charset="-122"/>
                <a:ea typeface="DengXian" panose="02010600030101010101" pitchFamily="2" charset="-122"/>
              </a:rPr>
              <a:t>2×104 CFU/g(</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CFU/mL)</a:t>
            </a:r>
            <a:r>
              <a:rPr lang="zh-CN" altLang="en-US" sz="2200" dirty="0">
                <a:solidFill>
                  <a:schemeClr val="tx1"/>
                </a:solidFill>
                <a:latin typeface="DengXian" panose="02010600030101010101" pitchFamily="2" charset="-122"/>
                <a:ea typeface="DengXian" panose="02010600030101010101" pitchFamily="2" charset="-122"/>
              </a:rPr>
              <a:t>；酵母菌</a:t>
            </a:r>
            <a:r>
              <a:rPr lang="en-US" altLang="zh-CN" sz="2200" dirty="0">
                <a:solidFill>
                  <a:schemeClr val="tx1"/>
                </a:solidFill>
                <a:latin typeface="DengXian" panose="02010600030101010101" pitchFamily="2" charset="-122"/>
                <a:ea typeface="DengXian" panose="02010600030101010101" pitchFamily="2" charset="-122"/>
              </a:rPr>
              <a:t>&amp; </a:t>
            </a:r>
            <a:r>
              <a:rPr lang="zh-CN" altLang="en-US" sz="2200" dirty="0">
                <a:solidFill>
                  <a:schemeClr val="tx1"/>
                </a:solidFill>
                <a:latin typeface="DengXian" panose="02010600030101010101" pitchFamily="2" charset="-122"/>
                <a:ea typeface="DengXian" panose="02010600030101010101" pitchFamily="2" charset="-122"/>
              </a:rPr>
              <a:t>黴菌總量≤</a:t>
            </a:r>
            <a:r>
              <a:rPr lang="en-US" altLang="zh-CN" sz="2200" dirty="0">
                <a:solidFill>
                  <a:schemeClr val="tx1"/>
                </a:solidFill>
                <a:latin typeface="DengXian" panose="02010600030101010101" pitchFamily="2" charset="-122"/>
                <a:ea typeface="DengXian" panose="02010600030101010101" pitchFamily="2" charset="-122"/>
              </a:rPr>
              <a:t>2×102 CFU/g(</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CFU/mL)</a:t>
            </a:r>
            <a:r>
              <a:rPr lang="zh-CN" altLang="en-US" sz="2200" dirty="0">
                <a:solidFill>
                  <a:schemeClr val="tx1"/>
                </a:solidFill>
                <a:latin typeface="DengXian" panose="02010600030101010101" pitchFamily="2" charset="-122"/>
                <a:ea typeface="DengXian" panose="02010600030101010101" pitchFamily="2" charset="-122"/>
              </a:rPr>
              <a:t>；</a:t>
            </a:r>
            <a:endParaRPr lang="en-MY" altLang="zh-CN" sz="2200" dirty="0">
              <a:solidFill>
                <a:schemeClr val="tx1"/>
              </a:solidFill>
              <a:latin typeface="DengXian" panose="02010600030101010101" pitchFamily="2" charset="-122"/>
              <a:ea typeface="DengXian" panose="02010600030101010101" pitchFamily="2" charset="-122"/>
            </a:endParaRPr>
          </a:p>
          <a:p>
            <a:r>
              <a:rPr lang="zh-CN" altLang="en-US" sz="2200" dirty="0">
                <a:solidFill>
                  <a:schemeClr val="tx1"/>
                </a:solidFill>
                <a:latin typeface="DengXian" panose="02010600030101010101" pitchFamily="2" charset="-122"/>
                <a:ea typeface="DengXian" panose="02010600030101010101" pitchFamily="2" charset="-122"/>
              </a:rPr>
              <a:t>特定的微生物：①膽汁 耐受革蘭氏陰性菌≤</a:t>
            </a:r>
            <a:r>
              <a:rPr lang="en-US" altLang="zh-CN" sz="2200" dirty="0">
                <a:solidFill>
                  <a:schemeClr val="tx1"/>
                </a:solidFill>
                <a:latin typeface="DengXian" panose="02010600030101010101" pitchFamily="2" charset="-122"/>
                <a:ea typeface="DengXian" panose="02010600030101010101" pitchFamily="2" charset="-122"/>
              </a:rPr>
              <a:t>2×102 CFU/g(</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CFU/mL)</a:t>
            </a:r>
            <a:r>
              <a:rPr lang="zh-CN" altLang="en-US" sz="2200" dirty="0">
                <a:solidFill>
                  <a:schemeClr val="tx1"/>
                </a:solidFill>
                <a:latin typeface="DengXian" panose="02010600030101010101" pitchFamily="2" charset="-122"/>
                <a:ea typeface="DengXian" panose="02010600030101010101" pitchFamily="2" charset="-122"/>
              </a:rPr>
              <a:t>；②</a:t>
            </a:r>
            <a:r>
              <a:rPr lang="en-US" altLang="zh-CN" sz="2200" dirty="0">
                <a:solidFill>
                  <a:schemeClr val="tx1"/>
                </a:solidFill>
                <a:latin typeface="DengXian" panose="02010600030101010101" pitchFamily="2" charset="-122"/>
                <a:ea typeface="DengXian" panose="02010600030101010101" pitchFamily="2" charset="-122"/>
              </a:rPr>
              <a:t>10 g </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10 mL </a:t>
            </a:r>
            <a:r>
              <a:rPr lang="zh-CN" altLang="en-US" sz="2200" dirty="0">
                <a:solidFill>
                  <a:schemeClr val="tx1"/>
                </a:solidFill>
                <a:latin typeface="DengXian" panose="02010600030101010101" pitchFamily="2" charset="-122"/>
                <a:ea typeface="DengXian" panose="02010600030101010101" pitchFamily="2" charset="-122"/>
              </a:rPr>
              <a:t>中沒有沙門氏菌；③</a:t>
            </a:r>
            <a:r>
              <a:rPr lang="en-US" altLang="zh-CN" sz="2200" dirty="0">
                <a:solidFill>
                  <a:schemeClr val="tx1"/>
                </a:solidFill>
                <a:latin typeface="DengXian" panose="02010600030101010101" pitchFamily="2" charset="-122"/>
                <a:ea typeface="DengXian" panose="02010600030101010101" pitchFamily="2" charset="-122"/>
              </a:rPr>
              <a:t>1 g </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1 mL </a:t>
            </a:r>
            <a:r>
              <a:rPr lang="zh-CN" altLang="en-US" sz="2200" dirty="0">
                <a:solidFill>
                  <a:schemeClr val="tx1"/>
                </a:solidFill>
                <a:latin typeface="DengXian" panose="02010600030101010101" pitchFamily="2" charset="-122"/>
                <a:ea typeface="DengXian" panose="02010600030101010101" pitchFamily="2" charset="-122"/>
              </a:rPr>
              <a:t>中沒有大腸埃希氏菌；④</a:t>
            </a:r>
            <a:r>
              <a:rPr lang="en-US" altLang="zh-CN" sz="2200" dirty="0">
                <a:solidFill>
                  <a:schemeClr val="tx1"/>
                </a:solidFill>
                <a:latin typeface="DengXian" panose="02010600030101010101" pitchFamily="2" charset="-122"/>
                <a:ea typeface="DengXian" panose="02010600030101010101" pitchFamily="2" charset="-122"/>
              </a:rPr>
              <a:t>1 g </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1 mL </a:t>
            </a:r>
            <a:r>
              <a:rPr lang="zh-CN" altLang="en-US" sz="2200" dirty="0">
                <a:solidFill>
                  <a:schemeClr val="tx1"/>
                </a:solidFill>
                <a:latin typeface="DengXian" panose="02010600030101010101" pitchFamily="2" charset="-122"/>
                <a:ea typeface="DengXian" panose="02010600030101010101" pitchFamily="2" charset="-122"/>
              </a:rPr>
              <a:t>中沒有金黃葡萄球菌。 </a:t>
            </a:r>
            <a:endParaRPr lang="en-MY" altLang="zh-CN" sz="2200" dirty="0">
              <a:solidFill>
                <a:schemeClr val="tx1"/>
              </a:solidFill>
              <a:latin typeface="DengXian" panose="02010600030101010101" pitchFamily="2" charset="-122"/>
              <a:ea typeface="DengXian" panose="02010600030101010101" pitchFamily="2" charset="-122"/>
            </a:endParaRPr>
          </a:p>
          <a:p>
            <a:r>
              <a:rPr lang="zh-CN" altLang="en-US" sz="2200" dirty="0">
                <a:solidFill>
                  <a:schemeClr val="tx1"/>
                </a:solidFill>
                <a:latin typeface="DengXian" panose="02010600030101010101" pitchFamily="2" charset="-122"/>
                <a:ea typeface="DengXian" panose="02010600030101010101" pitchFamily="2" charset="-122"/>
              </a:rPr>
              <a:t>完全由一種或多種草藥</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整個或部分或粉末</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組成的草藥製品使用前添加沸水的草藥製品</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需氧微生物總量≤ </a:t>
            </a:r>
            <a:r>
              <a:rPr lang="en-US" altLang="zh-CN" sz="2200" dirty="0">
                <a:solidFill>
                  <a:schemeClr val="tx1"/>
                </a:solidFill>
                <a:latin typeface="DengXian" panose="02010600030101010101" pitchFamily="2" charset="-122"/>
                <a:ea typeface="DengXian" panose="02010600030101010101" pitchFamily="2" charset="-122"/>
              </a:rPr>
              <a:t>2×107 CFU/g(</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CFU/mL)</a:t>
            </a:r>
            <a:r>
              <a:rPr lang="zh-CN" altLang="en-US" sz="2200" dirty="0">
                <a:solidFill>
                  <a:schemeClr val="tx1"/>
                </a:solidFill>
                <a:latin typeface="DengXian" panose="02010600030101010101" pitchFamily="2" charset="-122"/>
                <a:ea typeface="DengXian" panose="02010600030101010101" pitchFamily="2" charset="-122"/>
              </a:rPr>
              <a:t>；酵母菌</a:t>
            </a:r>
            <a:r>
              <a:rPr lang="en-US" altLang="zh-CN" sz="2200" dirty="0">
                <a:solidFill>
                  <a:schemeClr val="tx1"/>
                </a:solidFill>
                <a:latin typeface="DengXian" panose="02010600030101010101" pitchFamily="2" charset="-122"/>
                <a:ea typeface="DengXian" panose="02010600030101010101" pitchFamily="2" charset="-122"/>
              </a:rPr>
              <a:t>&amp;</a:t>
            </a:r>
            <a:r>
              <a:rPr lang="zh-CN" altLang="en-US" sz="2200" dirty="0">
                <a:solidFill>
                  <a:schemeClr val="tx1"/>
                </a:solidFill>
                <a:latin typeface="DengXian" panose="02010600030101010101" pitchFamily="2" charset="-122"/>
                <a:ea typeface="DengXian" panose="02010600030101010101" pitchFamily="2" charset="-122"/>
              </a:rPr>
              <a:t>黴菌總量≤</a:t>
            </a:r>
            <a:r>
              <a:rPr lang="en-US" altLang="zh-CN" sz="2200" dirty="0">
                <a:solidFill>
                  <a:schemeClr val="tx1"/>
                </a:solidFill>
                <a:latin typeface="DengXian" panose="02010600030101010101" pitchFamily="2" charset="-122"/>
                <a:ea typeface="DengXian" panose="02010600030101010101" pitchFamily="2" charset="-122"/>
              </a:rPr>
              <a:t>2×105 CFU/g(</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CFU/mL)</a:t>
            </a:r>
            <a:r>
              <a:rPr lang="zh-CN" altLang="en-US" sz="2200" dirty="0">
                <a:solidFill>
                  <a:schemeClr val="tx1"/>
                </a:solidFill>
                <a:latin typeface="DengXian" panose="02010600030101010101" pitchFamily="2" charset="-122"/>
                <a:ea typeface="DengXian" panose="02010600030101010101" pitchFamily="2" charset="-122"/>
              </a:rPr>
              <a:t>；特定的微生物：大腸埃希氏菌≤</a:t>
            </a:r>
            <a:r>
              <a:rPr lang="en-US" altLang="zh-CN" sz="2200" dirty="0">
                <a:solidFill>
                  <a:schemeClr val="tx1"/>
                </a:solidFill>
                <a:latin typeface="DengXian" panose="02010600030101010101" pitchFamily="2" charset="-122"/>
                <a:ea typeface="DengXian" panose="02010600030101010101" pitchFamily="2" charset="-122"/>
              </a:rPr>
              <a:t>2×102 CFU/g(</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CFU/mL)</a:t>
            </a:r>
            <a:r>
              <a:rPr lang="zh-CN" altLang="en-US" sz="2200" dirty="0">
                <a:solidFill>
                  <a:schemeClr val="tx1"/>
                </a:solidFill>
                <a:latin typeface="DengXian" panose="02010600030101010101" pitchFamily="2" charset="-122"/>
                <a:ea typeface="DengXian" panose="02010600030101010101" pitchFamily="2" charset="-122"/>
              </a:rPr>
              <a:t>。使用前不添加沸水的草藥製品</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需氧微生物總量≤ </a:t>
            </a:r>
            <a:r>
              <a:rPr lang="en-US" altLang="zh-CN" sz="2200" dirty="0">
                <a:solidFill>
                  <a:schemeClr val="tx1"/>
                </a:solidFill>
                <a:latin typeface="DengXian" panose="02010600030101010101" pitchFamily="2" charset="-122"/>
                <a:ea typeface="DengXian" panose="02010600030101010101" pitchFamily="2" charset="-122"/>
              </a:rPr>
              <a:t>2×105 CFU/g(</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CFU/mL)</a:t>
            </a:r>
            <a:r>
              <a:rPr lang="zh-CN" altLang="en-US" sz="2200" dirty="0">
                <a:solidFill>
                  <a:schemeClr val="tx1"/>
                </a:solidFill>
                <a:latin typeface="DengXian" panose="02010600030101010101" pitchFamily="2" charset="-122"/>
                <a:ea typeface="DengXian" panose="02010600030101010101" pitchFamily="2" charset="-122"/>
              </a:rPr>
              <a:t>；酵母菌</a:t>
            </a:r>
            <a:r>
              <a:rPr lang="en-US" altLang="zh-CN" sz="2200" dirty="0">
                <a:solidFill>
                  <a:schemeClr val="tx1"/>
                </a:solidFill>
                <a:latin typeface="DengXian" panose="02010600030101010101" pitchFamily="2" charset="-122"/>
                <a:ea typeface="DengXian" panose="02010600030101010101" pitchFamily="2" charset="-122"/>
              </a:rPr>
              <a:t>&amp;</a:t>
            </a:r>
            <a:r>
              <a:rPr lang="zh-CN" altLang="en-US" sz="2200" dirty="0">
                <a:solidFill>
                  <a:schemeClr val="tx1"/>
                </a:solidFill>
                <a:latin typeface="DengXian" panose="02010600030101010101" pitchFamily="2" charset="-122"/>
                <a:ea typeface="DengXian" panose="02010600030101010101" pitchFamily="2" charset="-122"/>
              </a:rPr>
              <a:t>黴菌總量≤</a:t>
            </a:r>
            <a:r>
              <a:rPr lang="en-US" altLang="zh-CN" sz="2200" dirty="0">
                <a:solidFill>
                  <a:schemeClr val="tx1"/>
                </a:solidFill>
                <a:latin typeface="DengXian" panose="02010600030101010101" pitchFamily="2" charset="-122"/>
                <a:ea typeface="DengXian" panose="02010600030101010101" pitchFamily="2" charset="-122"/>
              </a:rPr>
              <a:t>2×104 CFU/g(</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CFU/mL)</a:t>
            </a:r>
            <a:r>
              <a:rPr lang="zh-CN" altLang="en-US" sz="2200" dirty="0">
                <a:solidFill>
                  <a:schemeClr val="tx1"/>
                </a:solidFill>
                <a:latin typeface="DengXian" panose="02010600030101010101" pitchFamily="2" charset="-122"/>
                <a:ea typeface="DengXian" panose="02010600030101010101" pitchFamily="2" charset="-122"/>
              </a:rPr>
              <a:t>；</a:t>
            </a:r>
            <a:endParaRPr lang="en-MY" altLang="zh-CN" sz="2200" dirty="0">
              <a:solidFill>
                <a:schemeClr val="tx1"/>
              </a:solidFill>
              <a:latin typeface="DengXian" panose="02010600030101010101" pitchFamily="2" charset="-122"/>
              <a:ea typeface="DengXian" panose="02010600030101010101" pitchFamily="2" charset="-122"/>
            </a:endParaRPr>
          </a:p>
          <a:p>
            <a:r>
              <a:rPr lang="zh-CN" altLang="en-US" sz="2200" dirty="0">
                <a:solidFill>
                  <a:schemeClr val="tx1"/>
                </a:solidFill>
                <a:latin typeface="DengXian" panose="02010600030101010101" pitchFamily="2" charset="-122"/>
                <a:ea typeface="DengXian" panose="02010600030101010101" pitchFamily="2" charset="-122"/>
              </a:rPr>
              <a:t>特定的微生物：①大腸埃希氏菌≤</a:t>
            </a:r>
            <a:r>
              <a:rPr lang="en-US" altLang="zh-CN" sz="2200" dirty="0">
                <a:solidFill>
                  <a:schemeClr val="tx1"/>
                </a:solidFill>
                <a:latin typeface="DengXian" panose="02010600030101010101" pitchFamily="2" charset="-122"/>
                <a:ea typeface="DengXian" panose="02010600030101010101" pitchFamily="2" charset="-122"/>
              </a:rPr>
              <a:t>2×102 CFU/g(</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CFU/mL)</a:t>
            </a:r>
            <a:r>
              <a:rPr lang="zh-CN" altLang="en-US" sz="2200" dirty="0">
                <a:solidFill>
                  <a:schemeClr val="tx1"/>
                </a:solidFill>
                <a:latin typeface="DengXian" panose="02010600030101010101" pitchFamily="2" charset="-122"/>
                <a:ea typeface="DengXian" panose="02010600030101010101" pitchFamily="2" charset="-122"/>
              </a:rPr>
              <a:t>；②膽汁耐受革蘭氏陰性菌≤</a:t>
            </a:r>
            <a:r>
              <a:rPr lang="en-US" altLang="zh-CN" sz="2200" dirty="0">
                <a:solidFill>
                  <a:schemeClr val="tx1"/>
                </a:solidFill>
                <a:latin typeface="DengXian" panose="02010600030101010101" pitchFamily="2" charset="-122"/>
                <a:ea typeface="DengXian" panose="02010600030101010101" pitchFamily="2" charset="-122"/>
              </a:rPr>
              <a:t>2×102 CFU/g(</a:t>
            </a:r>
            <a:r>
              <a:rPr lang="zh-CN" altLang="en-US" sz="2200" dirty="0">
                <a:solidFill>
                  <a:schemeClr val="tx1"/>
                </a:solidFill>
                <a:latin typeface="DengXian" panose="02010600030101010101" pitchFamily="2" charset="-122"/>
                <a:ea typeface="DengXian" panose="02010600030101010101" pitchFamily="2" charset="-122"/>
              </a:rPr>
              <a:t>或</a:t>
            </a:r>
            <a:r>
              <a:rPr lang="en-US" altLang="zh-CN" sz="2200" dirty="0">
                <a:solidFill>
                  <a:schemeClr val="tx1"/>
                </a:solidFill>
                <a:latin typeface="DengXian" panose="02010600030101010101" pitchFamily="2" charset="-122"/>
                <a:ea typeface="DengXian" panose="02010600030101010101" pitchFamily="2" charset="-122"/>
              </a:rPr>
              <a:t>CFU/mL)</a:t>
            </a:r>
            <a:r>
              <a:rPr lang="zh-CN" altLang="en-US" sz="2200" dirty="0">
                <a:solidFill>
                  <a:schemeClr val="tx1"/>
                </a:solidFill>
                <a:latin typeface="DengXian" panose="02010600030101010101" pitchFamily="2" charset="-122"/>
                <a:ea typeface="DengXian" panose="02010600030101010101" pitchFamily="2" charset="-122"/>
              </a:rPr>
              <a:t>； ③</a:t>
            </a:r>
            <a:r>
              <a:rPr lang="en-US" altLang="zh-CN" sz="2200" dirty="0">
                <a:solidFill>
                  <a:schemeClr val="tx1"/>
                </a:solidFill>
                <a:latin typeface="DengXian" panose="02010600030101010101" pitchFamily="2" charset="-122"/>
                <a:ea typeface="DengXian" panose="02010600030101010101" pitchFamily="2" charset="-122"/>
              </a:rPr>
              <a:t>1 g </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1 mL </a:t>
            </a:r>
            <a:r>
              <a:rPr lang="zh-CN" altLang="en-US" sz="2200" dirty="0">
                <a:solidFill>
                  <a:schemeClr val="tx1"/>
                </a:solidFill>
                <a:latin typeface="DengXian" panose="02010600030101010101" pitchFamily="2" charset="-122"/>
                <a:ea typeface="DengXian" panose="02010600030101010101" pitchFamily="2" charset="-122"/>
              </a:rPr>
              <a:t>中沒有大腸埃希氏；④</a:t>
            </a:r>
            <a:r>
              <a:rPr lang="en-US" altLang="zh-CN" sz="2200" dirty="0">
                <a:solidFill>
                  <a:schemeClr val="tx1"/>
                </a:solidFill>
                <a:latin typeface="DengXian" panose="02010600030101010101" pitchFamily="2" charset="-122"/>
                <a:ea typeface="DengXian" panose="02010600030101010101" pitchFamily="2" charset="-122"/>
              </a:rPr>
              <a:t>1 g </a:t>
            </a:r>
            <a:r>
              <a:rPr lang="zh-CN" altLang="en-US" sz="2200" dirty="0">
                <a:solidFill>
                  <a:schemeClr val="tx1"/>
                </a:solidFill>
                <a:latin typeface="DengXian" panose="02010600030101010101" pitchFamily="2" charset="-122"/>
                <a:ea typeface="DengXian" panose="02010600030101010101" pitchFamily="2" charset="-122"/>
              </a:rPr>
              <a:t>或 </a:t>
            </a:r>
            <a:r>
              <a:rPr lang="en-US" altLang="zh-CN" sz="2200" dirty="0">
                <a:solidFill>
                  <a:schemeClr val="tx1"/>
                </a:solidFill>
                <a:latin typeface="DengXian" panose="02010600030101010101" pitchFamily="2" charset="-122"/>
                <a:ea typeface="DengXian" panose="02010600030101010101" pitchFamily="2" charset="-122"/>
              </a:rPr>
              <a:t>1 mL </a:t>
            </a:r>
            <a:r>
              <a:rPr lang="zh-CN" altLang="en-US" sz="2200" dirty="0">
                <a:solidFill>
                  <a:schemeClr val="tx1"/>
                </a:solidFill>
                <a:latin typeface="DengXian" panose="02010600030101010101" pitchFamily="2" charset="-122"/>
                <a:ea typeface="DengXian" panose="02010600030101010101" pitchFamily="2" charset="-122"/>
              </a:rPr>
              <a:t>中沒有沙門氏菌。</a:t>
            </a:r>
            <a:endParaRPr lang="en-MY" sz="22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5877CF6A-0FEF-4D61-BEFC-523FE0A6FF3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2D86-054E-4BBA-AF1B-4D00EDC0AC3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AD8A3A90-9C47-4F8C-BB35-534F76AEFE6A}"/>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E7A0D3B3-025C-4544-BB62-EF3BE344508F}"/>
              </a:ext>
            </a:extLst>
          </p:cNvPr>
          <p:cNvPicPr>
            <a:picLocks noChangeAspect="1"/>
          </p:cNvPicPr>
          <p:nvPr/>
        </p:nvPicPr>
        <p:blipFill>
          <a:blip r:embed="rId2"/>
          <a:stretch>
            <a:fillRect/>
          </a:stretch>
        </p:blipFill>
        <p:spPr>
          <a:xfrm>
            <a:off x="483416" y="90487"/>
            <a:ext cx="8305800" cy="6677025"/>
          </a:xfrm>
          <a:prstGeom prst="rect">
            <a:avLst/>
          </a:prstGeom>
        </p:spPr>
      </p:pic>
      <p:pic>
        <p:nvPicPr>
          <p:cNvPr id="5" name="Picture 2" descr="Image result for Chinese medicine malaysia">
            <a:extLst>
              <a:ext uri="{FF2B5EF4-FFF2-40B4-BE49-F238E27FC236}">
                <a16:creationId xmlns:a16="http://schemas.microsoft.com/office/drawing/2014/main" id="{22CC3450-706E-434B-BB14-35E83B0DD87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96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892B-2164-4919-8355-D3C11AB0E3E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091ED1CB-A2C3-44C8-A78C-49963C5C5BA7}"/>
              </a:ext>
            </a:extLst>
          </p:cNvPr>
          <p:cNvSpPr>
            <a:spLocks noGrp="1"/>
          </p:cNvSpPr>
          <p:nvPr>
            <p:ph idx="1"/>
          </p:nvPr>
        </p:nvSpPr>
        <p:spPr>
          <a:xfrm>
            <a:off x="331517" y="1488613"/>
            <a:ext cx="9288301" cy="3880773"/>
          </a:xfrm>
        </p:spPr>
        <p:txBody>
          <a:bodyPr>
            <a:noAutofit/>
          </a:bodyPr>
          <a:lstStyle/>
          <a:p>
            <a:r>
              <a:rPr lang="zh-CN" altLang="en-US" sz="2400" dirty="0">
                <a:solidFill>
                  <a:schemeClr val="tx1"/>
                </a:solidFill>
                <a:latin typeface="DengXian" panose="02010600030101010101" pitchFamily="2" charset="-122"/>
                <a:ea typeface="DengXian" panose="02010600030101010101" pitchFamily="2" charset="-122"/>
              </a:rPr>
              <a:t>功能宣稱</a:t>
            </a:r>
            <a:r>
              <a:rPr lang="en-MY"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 對於不同產品</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可根據產品特性申請具體的功能及描述宣稱</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以下列出 </a:t>
            </a:r>
            <a:r>
              <a:rPr lang="en-US" altLang="zh-CN" sz="2400" dirty="0">
                <a:solidFill>
                  <a:schemeClr val="tx1"/>
                </a:solidFill>
                <a:latin typeface="DengXian" panose="02010600030101010101" pitchFamily="2" charset="-122"/>
                <a:ea typeface="DengXian" panose="02010600030101010101" pitchFamily="2" charset="-122"/>
              </a:rPr>
              <a:t>10 </a:t>
            </a:r>
            <a:r>
              <a:rPr lang="zh-CN" altLang="en-US" sz="2400" dirty="0">
                <a:solidFill>
                  <a:schemeClr val="tx1"/>
                </a:solidFill>
                <a:latin typeface="DengXian" panose="02010600030101010101" pitchFamily="2" charset="-122"/>
                <a:ea typeface="DengXian" panose="02010600030101010101" pitchFamily="2" charset="-122"/>
              </a:rPr>
              <a:t>個可申請的功能範疇：維持身體健康</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血液</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體液</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骨骼、肌肉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關節</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疼痛</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發燒</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咳嗽</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感冒</a:t>
            </a:r>
            <a:r>
              <a:rPr lang="en-US" altLang="zh-CN" sz="2400" dirty="0">
                <a:solidFill>
                  <a:schemeClr val="tx1"/>
                </a:solidFill>
                <a:latin typeface="DengXian" panose="02010600030101010101" pitchFamily="2" charset="-122"/>
                <a:ea typeface="DengXian" panose="02010600030101010101" pitchFamily="2" charset="-122"/>
              </a:rPr>
              <a:t>, </a:t>
            </a:r>
            <a:r>
              <a:rPr lang="zh-CN" altLang="en-US" sz="2400" dirty="0">
                <a:solidFill>
                  <a:schemeClr val="tx1"/>
                </a:solidFill>
                <a:latin typeface="DengXian" panose="02010600030101010101" pitchFamily="2" charset="-122"/>
                <a:ea typeface="DengXian" panose="02010600030101010101" pitchFamily="2" charset="-122"/>
              </a:rPr>
              <a:t>消化系統</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女性健康</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男性健康和皮膚</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外用等。</a:t>
            </a:r>
            <a:endParaRPr lang="en-MY" altLang="zh-CN" sz="2400" dirty="0">
              <a:solidFill>
                <a:schemeClr val="tx1"/>
              </a:solidFill>
              <a:latin typeface="DengXian" panose="02010600030101010101" pitchFamily="2" charset="-122"/>
              <a:ea typeface="DengXian" panose="02010600030101010101" pitchFamily="2" charset="-122"/>
            </a:endParaRPr>
          </a:p>
          <a:p>
            <a:endParaRPr lang="en-US"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警示語：因馬來西亞有超過 </a:t>
            </a:r>
            <a:r>
              <a:rPr lang="en-US" altLang="zh-CN" sz="2400" dirty="0">
                <a:solidFill>
                  <a:schemeClr val="tx1"/>
                </a:solidFill>
                <a:latin typeface="DengXian" panose="02010600030101010101" pitchFamily="2" charset="-122"/>
                <a:ea typeface="DengXian" panose="02010600030101010101" pitchFamily="2" charset="-122"/>
              </a:rPr>
              <a:t>70%</a:t>
            </a:r>
            <a:r>
              <a:rPr lang="zh-CN" altLang="en-US" sz="2400" dirty="0">
                <a:solidFill>
                  <a:schemeClr val="tx1"/>
                </a:solidFill>
                <a:latin typeface="DengXian" panose="02010600030101010101" pitchFamily="2" charset="-122"/>
                <a:ea typeface="DengXian" panose="02010600030101010101" pitchFamily="2" charset="-122"/>
              </a:rPr>
              <a:t>的穆斯林人</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因此產品標籤對於穆斯林人的使用有特殊的規定</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如對於動物來源 </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尤其是豬原料來源</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、酒精成分等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均需明確標出。</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對於人參、 番瀉葉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肉桂</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和大黃</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大黃根、白屈菜提取物、蜂膠、蜂王漿、 銀杏葉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銀杏提取物、竺葵屬植物、來自海產品的物質、樟腦、 紫花苜蓿、金絲桃草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貫葉連翹</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還有固定的警示語要求。 </a:t>
            </a:r>
            <a:endParaRPr lang="en-MY" altLang="zh-CN" sz="24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986CC645-6B50-4601-BFE2-7E32FB1CA9B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96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5933-A035-4AD8-A72D-4261C314669C}"/>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336ADB1F-DEBA-4CAF-A59A-1FE6F1588907}"/>
              </a:ext>
            </a:extLst>
          </p:cNvPr>
          <p:cNvSpPr>
            <a:spLocks noGrp="1"/>
          </p:cNvSpPr>
          <p:nvPr>
            <p:ph idx="1"/>
          </p:nvPr>
        </p:nvSpPr>
        <p:spPr/>
        <p:txBody>
          <a:bodyPr/>
          <a:lstStyle/>
          <a:p>
            <a:endParaRPr lang="en-MY"/>
          </a:p>
        </p:txBody>
      </p:sp>
      <p:pic>
        <p:nvPicPr>
          <p:cNvPr id="6" name="Picture 5">
            <a:extLst>
              <a:ext uri="{FF2B5EF4-FFF2-40B4-BE49-F238E27FC236}">
                <a16:creationId xmlns:a16="http://schemas.microsoft.com/office/drawing/2014/main" id="{11AE9CFA-EE58-497C-A9C0-70030DC8DF1F}"/>
              </a:ext>
            </a:extLst>
          </p:cNvPr>
          <p:cNvPicPr>
            <a:picLocks noChangeAspect="1"/>
          </p:cNvPicPr>
          <p:nvPr/>
        </p:nvPicPr>
        <p:blipFill>
          <a:blip r:embed="rId2"/>
          <a:stretch>
            <a:fillRect/>
          </a:stretch>
        </p:blipFill>
        <p:spPr>
          <a:xfrm>
            <a:off x="677334" y="90487"/>
            <a:ext cx="8305800" cy="6677025"/>
          </a:xfrm>
          <a:prstGeom prst="rect">
            <a:avLst/>
          </a:prstGeom>
        </p:spPr>
      </p:pic>
      <p:pic>
        <p:nvPicPr>
          <p:cNvPr id="5" name="Picture 2" descr="Image result for Chinese medicine malaysia">
            <a:extLst>
              <a:ext uri="{FF2B5EF4-FFF2-40B4-BE49-F238E27FC236}">
                <a16:creationId xmlns:a16="http://schemas.microsoft.com/office/drawing/2014/main" id="{ECB1DDD0-2837-4BB1-AC7E-941732A2C7F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3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E4C9-C79A-460E-BA61-D645392591C8}"/>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DCACD9D0-BB8F-4D1F-9EF9-7AC620F1C316}"/>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92F36E18-3360-41CA-8A8B-22EE207FB9D1}"/>
              </a:ext>
            </a:extLst>
          </p:cNvPr>
          <p:cNvPicPr>
            <a:picLocks noChangeAspect="1"/>
          </p:cNvPicPr>
          <p:nvPr/>
        </p:nvPicPr>
        <p:blipFill>
          <a:blip r:embed="rId2"/>
          <a:stretch>
            <a:fillRect/>
          </a:stretch>
        </p:blipFill>
        <p:spPr>
          <a:xfrm>
            <a:off x="677334" y="90487"/>
            <a:ext cx="8305800" cy="6677025"/>
          </a:xfrm>
          <a:prstGeom prst="rect">
            <a:avLst/>
          </a:prstGeom>
        </p:spPr>
      </p:pic>
      <p:pic>
        <p:nvPicPr>
          <p:cNvPr id="5" name="Picture 2" descr="Image result for Chinese medicine malaysia">
            <a:extLst>
              <a:ext uri="{FF2B5EF4-FFF2-40B4-BE49-F238E27FC236}">
                <a16:creationId xmlns:a16="http://schemas.microsoft.com/office/drawing/2014/main" id="{278F7920-D003-4DA0-9218-A9FAD2EEDD4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11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0054-1DC7-4F0B-BAD8-FA95DCE53C02}"/>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E309D880-4B1E-43CD-9637-B09BAE763606}"/>
              </a:ext>
            </a:extLst>
          </p:cNvPr>
          <p:cNvSpPr>
            <a:spLocks noGrp="1"/>
          </p:cNvSpPr>
          <p:nvPr>
            <p:ph idx="1"/>
          </p:nvPr>
        </p:nvSpPr>
        <p:spPr/>
        <p:txBody>
          <a:bodyPr/>
          <a:lstStyle/>
          <a:p>
            <a:endParaRPr lang="en-MY" b="1"/>
          </a:p>
        </p:txBody>
      </p:sp>
      <p:pic>
        <p:nvPicPr>
          <p:cNvPr id="4" name="Picture 8" descr="Related image">
            <a:extLst>
              <a:ext uri="{FF2B5EF4-FFF2-40B4-BE49-F238E27FC236}">
                <a16:creationId xmlns:a16="http://schemas.microsoft.com/office/drawing/2014/main" id="{0C1747D2-1318-4AB4-AE2A-B5D74E55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8" y="393821"/>
            <a:ext cx="9284717" cy="5703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hinese medicine malaysia">
            <a:extLst>
              <a:ext uri="{FF2B5EF4-FFF2-40B4-BE49-F238E27FC236}">
                <a16:creationId xmlns:a16="http://schemas.microsoft.com/office/drawing/2014/main" id="{0FFF3E3D-EB46-4F3C-A056-02DE71541A6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89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02EC-AF1C-48C7-932C-D52C9CE91293}"/>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9E9B72DB-3D20-46A4-B721-1952FEB92507}"/>
              </a:ext>
            </a:extLst>
          </p:cNvPr>
          <p:cNvSpPr>
            <a:spLocks noGrp="1"/>
          </p:cNvSpPr>
          <p:nvPr>
            <p:ph idx="1"/>
          </p:nvPr>
        </p:nvSpPr>
        <p:spPr>
          <a:xfrm>
            <a:off x="677334" y="1524000"/>
            <a:ext cx="8596668" cy="4914927"/>
          </a:xfrm>
        </p:spPr>
        <p:txBody>
          <a:bodyPr>
            <a:normAutofit/>
          </a:bodyPr>
          <a:lstStyle/>
          <a:p>
            <a:r>
              <a:rPr lang="zh-CN" altLang="en-US" sz="2400" dirty="0">
                <a:solidFill>
                  <a:schemeClr val="tx1"/>
                </a:solidFill>
                <a:latin typeface="DengXian" panose="02010600030101010101" pitchFamily="2" charset="-122"/>
                <a:ea typeface="DengXian" panose="02010600030101010101" pitchFamily="2" charset="-122"/>
              </a:rPr>
              <a:t>語言要求：馬來西亞要求所有藥品的標籤和藥品說明書必須用馬來文或英文標注。也允許翻譯成另一種語言。</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 </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其他要求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①產品標籤上禁止出現的形象</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圖形：如含有文字和數位的標誌或商標、消費者推薦證書等。</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②需要注意的是</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馬來西亞規定藥品上禁止加貼清真</a:t>
            </a:r>
            <a:r>
              <a:rPr lang="en-US" altLang="zh-CN" sz="2400" dirty="0">
                <a:solidFill>
                  <a:schemeClr val="tx1"/>
                </a:solidFill>
                <a:latin typeface="DengXian" panose="02010600030101010101" pitchFamily="2" charset="-122"/>
                <a:ea typeface="DengXian" panose="02010600030101010101" pitchFamily="2" charset="-122"/>
              </a:rPr>
              <a:t>(HALAL)</a:t>
            </a:r>
            <a:r>
              <a:rPr lang="zh-CN" altLang="en-US" sz="2400" dirty="0">
                <a:solidFill>
                  <a:schemeClr val="tx1"/>
                </a:solidFill>
                <a:latin typeface="DengXian" panose="02010600030101010101" pitchFamily="2" charset="-122"/>
                <a:ea typeface="DengXian" panose="02010600030101010101" pitchFamily="2" charset="-122"/>
              </a:rPr>
              <a:t>標誌。但允許在傳統藥物、膳食補充劑和化妝品上使用 </a:t>
            </a:r>
            <a:r>
              <a:rPr lang="en-US" altLang="zh-CN" sz="2400" dirty="0">
                <a:solidFill>
                  <a:schemeClr val="tx1"/>
                </a:solidFill>
                <a:latin typeface="DengXian" panose="02010600030101010101" pitchFamily="2" charset="-122"/>
                <a:ea typeface="DengXian" panose="02010600030101010101" pitchFamily="2" charset="-122"/>
              </a:rPr>
              <a:t>HALAL </a:t>
            </a:r>
            <a:r>
              <a:rPr lang="zh-CN" altLang="en-US" sz="2400" dirty="0">
                <a:solidFill>
                  <a:schemeClr val="tx1"/>
                </a:solidFill>
                <a:latin typeface="DengXian" panose="02010600030101010101" pitchFamily="2" charset="-122"/>
                <a:ea typeface="DengXian" panose="02010600030101010101" pitchFamily="2" charset="-122"/>
              </a:rPr>
              <a:t>標誌。</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③鐳射 防偽標籤</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需在產品收縮膜內</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 </a:t>
            </a:r>
          </a:p>
          <a:p>
            <a:endParaRPr lang="en-MY" sz="2400" dirty="0"/>
          </a:p>
        </p:txBody>
      </p:sp>
      <p:pic>
        <p:nvPicPr>
          <p:cNvPr id="4" name="Picture 2" descr="Image result for Chinese medicine malaysia">
            <a:extLst>
              <a:ext uri="{FF2B5EF4-FFF2-40B4-BE49-F238E27FC236}">
                <a16:creationId xmlns:a16="http://schemas.microsoft.com/office/drawing/2014/main" id="{950FDCFE-4945-427F-9461-814C2BAC7C3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34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247A-FD3E-4909-9E04-A40C0A856A2E}"/>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CAA65C10-C749-407E-AD79-1A8BD0E64B5C}"/>
              </a:ext>
            </a:extLst>
          </p:cNvPr>
          <p:cNvSpPr>
            <a:spLocks noGrp="1"/>
          </p:cNvSpPr>
          <p:nvPr>
            <p:ph idx="1"/>
          </p:nvPr>
        </p:nvSpPr>
        <p:spPr/>
        <p:txBody>
          <a:bodyPr/>
          <a:lstStyle/>
          <a:p>
            <a:endParaRPr lang="en-MY" dirty="0"/>
          </a:p>
        </p:txBody>
      </p:sp>
      <p:pic>
        <p:nvPicPr>
          <p:cNvPr id="1026" name="Picture 2" descr="Image result for é©¬æ¥è¥¿äºä¸­æè¯">
            <a:extLst>
              <a:ext uri="{FF2B5EF4-FFF2-40B4-BE49-F238E27FC236}">
                <a16:creationId xmlns:a16="http://schemas.microsoft.com/office/drawing/2014/main" id="{2DCCDD02-79C6-43D2-B630-739F99E83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914" y="274260"/>
            <a:ext cx="2901507" cy="65837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hinese medicine malaysia">
            <a:extLst>
              <a:ext uri="{FF2B5EF4-FFF2-40B4-BE49-F238E27FC236}">
                <a16:creationId xmlns:a16="http://schemas.microsoft.com/office/drawing/2014/main" id="{08CB5A6F-EE88-4185-94C5-6FF383F02B0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01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DD50-8FFA-4F4B-B361-5B011D89A9A7}"/>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992EF6F4-04FB-4A49-82A6-8D777B3954C4}"/>
              </a:ext>
            </a:extLst>
          </p:cNvPr>
          <p:cNvSpPr>
            <a:spLocks noGrp="1"/>
          </p:cNvSpPr>
          <p:nvPr>
            <p:ph idx="1"/>
          </p:nvPr>
        </p:nvSpPr>
        <p:spPr/>
        <p:txBody>
          <a:bodyPr/>
          <a:lstStyle/>
          <a:p>
            <a:endParaRPr lang="en-MY"/>
          </a:p>
        </p:txBody>
      </p:sp>
      <p:pic>
        <p:nvPicPr>
          <p:cNvPr id="2050" name="Picture 2" descr="Image result for malaysia traditional medicine market">
            <a:extLst>
              <a:ext uri="{FF2B5EF4-FFF2-40B4-BE49-F238E27FC236}">
                <a16:creationId xmlns:a16="http://schemas.microsoft.com/office/drawing/2014/main" id="{66443BB0-F30B-42DF-88FE-243AE6882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331" y="1243980"/>
            <a:ext cx="5047723" cy="37809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laysia traditional medicine market">
            <a:extLst>
              <a:ext uri="{FF2B5EF4-FFF2-40B4-BE49-F238E27FC236}">
                <a16:creationId xmlns:a16="http://schemas.microsoft.com/office/drawing/2014/main" id="{6E2F64ED-0E5B-4462-9652-FB20B0643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37" y="1243980"/>
            <a:ext cx="5170921" cy="4172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hinese medicine malaysia">
            <a:extLst>
              <a:ext uri="{FF2B5EF4-FFF2-40B4-BE49-F238E27FC236}">
                <a16:creationId xmlns:a16="http://schemas.microsoft.com/office/drawing/2014/main" id="{C5DB855F-EFFA-4855-BBA8-3ECBD4923B5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5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F928-A5A3-4322-87E4-5DB2F4072AC7}"/>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770E372-F890-4AD3-B1E6-0DE6678F10E0}"/>
              </a:ext>
            </a:extLst>
          </p:cNvPr>
          <p:cNvSpPr>
            <a:spLocks noGrp="1"/>
          </p:cNvSpPr>
          <p:nvPr>
            <p:ph idx="1"/>
          </p:nvPr>
        </p:nvSpPr>
        <p:spPr>
          <a:xfrm>
            <a:off x="491803" y="451059"/>
            <a:ext cx="9182284" cy="3880773"/>
          </a:xfrm>
        </p:spPr>
        <p:txBody>
          <a:bodyPr>
            <a:noAutofit/>
          </a:bodyPr>
          <a:lstStyle/>
          <a:p>
            <a:pPr marL="0" indent="0">
              <a:buNone/>
            </a:pPr>
            <a:r>
              <a:rPr lang="zh-CN" altLang="en-US" sz="2400" b="1" u="sng" dirty="0">
                <a:solidFill>
                  <a:schemeClr val="tx1"/>
                </a:solidFill>
                <a:latin typeface="DengXian" panose="02010600030101010101" pitchFamily="2" charset="-122"/>
                <a:ea typeface="DengXian" panose="02010600030101010101" pitchFamily="2" charset="-122"/>
              </a:rPr>
              <a:t>可接受的傳統藥物功能宣稱： </a:t>
            </a:r>
            <a:endParaRPr lang="en-MY" altLang="zh-CN" sz="2400" b="1" u="sng"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維持身體健康： 強身健體、緩解體熱、病後或產後的虛弱體弱、不易入睡、緩解疲勞、促進食欲、緩解牙疼、緩解眼睛疲勞。</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血液</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體液： 促進血液迴圈、促進排尿、促進腸道蠕動、緩解輕度嘔吐、緩解輕度浮腫。</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骨骼、肌肉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關節： 強健肌肉和骨骼、緩解肌肉疼痛、緩解腰背疼痛、緩解關節和肌肉疼痛、緩解肌肉扭傷。</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疼痛</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發燒： 緩解</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減輕疼痛、緩解發燒、緩解頭疼、緩解因痔瘡引起的疼痛和瘙癢。 </a:t>
            </a:r>
            <a:endParaRPr lang="en-MY" altLang="zh-CN" sz="24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DD4FA8BF-3083-4C06-A369-4418AE9A531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40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259BA-4FB0-4170-81E9-95073E686E26}"/>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A99405BE-AE85-4A6D-B38B-864CE67755F3}"/>
              </a:ext>
            </a:extLst>
          </p:cNvPr>
          <p:cNvSpPr>
            <a:spLocks noGrp="1"/>
          </p:cNvSpPr>
          <p:nvPr>
            <p:ph idx="1"/>
          </p:nvPr>
        </p:nvSpPr>
        <p:spPr>
          <a:xfrm>
            <a:off x="200255" y="159510"/>
            <a:ext cx="9434076" cy="3880773"/>
          </a:xfrm>
        </p:spPr>
        <p:txBody>
          <a:bodyPr>
            <a:noAutofit/>
          </a:bodyPr>
          <a:lstStyle/>
          <a:p>
            <a:r>
              <a:rPr lang="zh-CN" altLang="en-US" sz="2400" dirty="0">
                <a:solidFill>
                  <a:schemeClr val="tx1"/>
                </a:solidFill>
                <a:latin typeface="DengXian" panose="02010600030101010101" pitchFamily="2" charset="-122"/>
                <a:ea typeface="DengXian" panose="02010600030101010101" pitchFamily="2" charset="-122"/>
              </a:rPr>
              <a:t>咳嗽</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感冒： 緩解發熱、咳嗽和感冒，緩解喉嚨疼，減輕炎症和緩解咳嗽、喉嚨疼和身體發熱，緩解喉嚨瘙癢 和咳嗽，緩解鼻塞。</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 </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消化系統： 緩解胃疼、輕度腹瀉，緩解腸胃氣脹、胃疼、輕度腹瀉和食欲低下，緩解輕度腹瀉、嘔吐和促進 腹瀉，緩解輕度便秘、促進食欲和消化。</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 </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女性健康： 緩解經期疼痛、頭疼和調整經期，減輕體質量、婦女產後身體恢復、婦女產後減輕體質量。</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 </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男性健康： 精力充沛和男性健康</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體力。</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 </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皮膚</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外用： 緩解蟲咬後的疼痛和瘙癢，緩解輕微燙傷，緩解輕微割傷，緩解輕微擦傷，減少痤瘡，輔助維持 皮膚、指甲和頭髮健康，減少痤瘡和輕微瘙癢。 </a:t>
            </a:r>
            <a:endParaRPr lang="en-MY" sz="2400" dirty="0">
              <a:solidFill>
                <a:schemeClr val="tx1"/>
              </a:solidFill>
              <a:latin typeface="DengXian" panose="02010600030101010101" pitchFamily="2" charset="-122"/>
              <a:ea typeface="DengXian" panose="02010600030101010101" pitchFamily="2" charset="-122"/>
            </a:endParaRPr>
          </a:p>
          <a:p>
            <a:endParaRPr lang="en-MY" sz="2400" dirty="0"/>
          </a:p>
        </p:txBody>
      </p:sp>
      <p:pic>
        <p:nvPicPr>
          <p:cNvPr id="4" name="Picture 2" descr="Image result for Chinese medicine malaysia">
            <a:extLst>
              <a:ext uri="{FF2B5EF4-FFF2-40B4-BE49-F238E27FC236}">
                <a16:creationId xmlns:a16="http://schemas.microsoft.com/office/drawing/2014/main" id="{C1489C99-280F-45AD-A1A5-F863DE1BAEE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70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8379-D50C-44FD-910E-ABE79713B344}"/>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4C432074-AE3E-4BFE-A158-0C35A85EE960}"/>
              </a:ext>
            </a:extLst>
          </p:cNvPr>
          <p:cNvSpPr>
            <a:spLocks noGrp="1"/>
          </p:cNvSpPr>
          <p:nvPr>
            <p:ph idx="1"/>
          </p:nvPr>
        </p:nvSpPr>
        <p:spPr>
          <a:xfrm>
            <a:off x="278296" y="132522"/>
            <a:ext cx="9713842" cy="6361043"/>
          </a:xfrm>
        </p:spPr>
        <p:txBody>
          <a:bodyPr>
            <a:noAutofit/>
          </a:bodyPr>
          <a:lstStyle/>
          <a:p>
            <a:pPr marL="0" indent="0">
              <a:buNone/>
            </a:pPr>
            <a:r>
              <a:rPr lang="zh-CN" altLang="en-US" sz="2400" b="1" u="sng" dirty="0">
                <a:solidFill>
                  <a:schemeClr val="tx1"/>
                </a:solidFill>
                <a:latin typeface="DengXian" panose="02010600030101010101" pitchFamily="2" charset="-122"/>
                <a:ea typeface="DengXian" panose="02010600030101010101" pitchFamily="2" charset="-122"/>
              </a:rPr>
              <a:t>需在標籤上標示的警示語</a:t>
            </a:r>
            <a:endParaRPr lang="en-MY" altLang="zh-CN" sz="2400" b="1" u="sng"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人參（含所有五加 科植物）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a:solidFill>
                  <a:schemeClr val="tx1"/>
                </a:solidFill>
                <a:latin typeface="DengXian" panose="02010600030101010101" pitchFamily="2" charset="-122"/>
                <a:ea typeface="DengXian" panose="02010600030101010101" pitchFamily="2" charset="-122"/>
              </a:rPr>
              <a:t>Safe use of ginseng in pregnant women and children has not been established（</a:t>
            </a:r>
            <a:r>
              <a:rPr lang="zh-CN" altLang="en-US" sz="2400" dirty="0">
                <a:solidFill>
                  <a:schemeClr val="tx1"/>
                </a:solidFill>
                <a:latin typeface="DengXian" panose="02010600030101010101" pitchFamily="2" charset="-122"/>
                <a:ea typeface="DengXian" panose="02010600030101010101" pitchFamily="2" charset="-122"/>
              </a:rPr>
              <a:t>孕婦和兒童使用人參的 安全性尚不明確）</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a:solidFill>
                  <a:schemeClr val="tx1"/>
                </a:solidFill>
                <a:latin typeface="DengXian" panose="02010600030101010101" pitchFamily="2" charset="-122"/>
                <a:ea typeface="DengXian" panose="02010600030101010101" pitchFamily="2" charset="-122"/>
              </a:rPr>
              <a:t>Do not exceed the stated dose（</a:t>
            </a:r>
            <a:r>
              <a:rPr lang="zh-CN" altLang="en-US" sz="2400" dirty="0">
                <a:solidFill>
                  <a:schemeClr val="tx1"/>
                </a:solidFill>
                <a:latin typeface="DengXian" panose="02010600030101010101" pitchFamily="2" charset="-122"/>
                <a:ea typeface="DengXian" panose="02010600030101010101" pitchFamily="2" charset="-122"/>
              </a:rPr>
              <a:t>使用請不要超過建議服用量） </a:t>
            </a:r>
            <a:endParaRPr lang="en-MY" altLang="zh-CN" sz="2400" dirty="0">
              <a:solidFill>
                <a:schemeClr val="tx1"/>
              </a:solidFill>
              <a:latin typeface="DengXian" panose="02010600030101010101" pitchFamily="2" charset="-122"/>
              <a:ea typeface="DengXian" panose="02010600030101010101" pitchFamily="2" charset="-122"/>
            </a:endParaRPr>
          </a:p>
          <a:p>
            <a:pPr>
              <a:buFontTx/>
              <a:buChar char="-"/>
            </a:pPr>
            <a:r>
              <a:rPr lang="en-MY" sz="2400" dirty="0">
                <a:solidFill>
                  <a:schemeClr val="tx1"/>
                </a:solidFill>
                <a:latin typeface="DengXian" panose="02010600030101010101" pitchFamily="2" charset="-122"/>
                <a:ea typeface="DengXian" panose="02010600030101010101" pitchFamily="2" charset="-122"/>
              </a:rPr>
              <a:t>Safety on long term use has not been established（</a:t>
            </a:r>
            <a:r>
              <a:rPr lang="zh-CN" altLang="en-US" sz="2400" dirty="0">
                <a:solidFill>
                  <a:schemeClr val="tx1"/>
                </a:solidFill>
                <a:latin typeface="DengXian" panose="02010600030101010101" pitchFamily="2" charset="-122"/>
                <a:ea typeface="DengXian" panose="02010600030101010101" pitchFamily="2" charset="-122"/>
              </a:rPr>
              <a:t>長期使用的安全性尚不明確） </a:t>
            </a:r>
            <a:endParaRPr lang="en-MY" altLang="zh-CN" sz="2400" dirty="0">
              <a:solidFill>
                <a:schemeClr val="tx1"/>
              </a:solidFill>
              <a:latin typeface="DengXian" panose="02010600030101010101" pitchFamily="2" charset="-122"/>
              <a:ea typeface="DengXian" panose="02010600030101010101" pitchFamily="2" charset="-122"/>
            </a:endParaRPr>
          </a:p>
          <a:p>
            <a:pPr>
              <a:buFontTx/>
              <a:buChar char="-"/>
            </a:pP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花粉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a:solidFill>
                  <a:schemeClr val="tx1"/>
                </a:solidFill>
                <a:latin typeface="DengXian" panose="02010600030101010101" pitchFamily="2" charset="-122"/>
                <a:ea typeface="DengXian" panose="02010600030101010101" pitchFamily="2" charset="-122"/>
              </a:rPr>
              <a:t>This product contains bee pollen and may cause severe allergic reactions, including fatal anaphylactic reactions in susceptible individuals（</a:t>
            </a:r>
            <a:r>
              <a:rPr lang="zh-CN" altLang="en-US" sz="2400" dirty="0">
                <a:solidFill>
                  <a:schemeClr val="tx1"/>
                </a:solidFill>
                <a:latin typeface="DengXian" panose="02010600030101010101" pitchFamily="2" charset="-122"/>
                <a:ea typeface="DengXian" panose="02010600030101010101" pitchFamily="2" charset="-122"/>
              </a:rPr>
              <a:t>產品含有花粉成分，可能引起嚴重過敏反應，包括：過敏體 質人群的致命過敏反應） </a:t>
            </a:r>
            <a:endParaRPr lang="en-MY" altLang="zh-CN" sz="2400" dirty="0">
              <a:solidFill>
                <a:schemeClr val="tx1"/>
              </a:solidFill>
              <a:latin typeface="DengXian" panose="02010600030101010101" pitchFamily="2" charset="-122"/>
              <a:ea typeface="DengXian" panose="02010600030101010101" pitchFamily="2" charset="-122"/>
            </a:endParaRPr>
          </a:p>
          <a:p>
            <a:pPr>
              <a:buFontTx/>
              <a:buChar char="-"/>
            </a:pPr>
            <a:r>
              <a:rPr lang="en-MY" sz="2400" dirty="0">
                <a:solidFill>
                  <a:schemeClr val="tx1"/>
                </a:solidFill>
                <a:latin typeface="DengXian" panose="02010600030101010101" pitchFamily="2" charset="-122"/>
                <a:ea typeface="DengXian" panose="02010600030101010101" pitchFamily="2" charset="-122"/>
              </a:rPr>
              <a:t>Asthma and allergy sufferers may be at greater risks（</a:t>
            </a:r>
            <a:r>
              <a:rPr lang="zh-CN" altLang="en-US" sz="2400" dirty="0">
                <a:solidFill>
                  <a:schemeClr val="tx1"/>
                </a:solidFill>
                <a:latin typeface="DengXian" panose="02010600030101010101" pitchFamily="2" charset="-122"/>
                <a:ea typeface="DengXian" panose="02010600030101010101" pitchFamily="2" charset="-122"/>
              </a:rPr>
              <a:t>哮喘和易過敏</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人群請慎用） </a:t>
            </a:r>
            <a:endParaRPr lang="en-MY" altLang="zh-CN" sz="24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B6C1DD43-4B33-4AA7-BBEF-7C586AB2F7C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372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7D61-1A46-4EB1-AEB5-7D3EA3B38C92}"/>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3C68F7DA-757C-43AB-A5BB-7AFB0B0C4CF2}"/>
              </a:ext>
            </a:extLst>
          </p:cNvPr>
          <p:cNvSpPr>
            <a:spLocks noGrp="1"/>
          </p:cNvSpPr>
          <p:nvPr>
            <p:ph idx="1"/>
          </p:nvPr>
        </p:nvSpPr>
        <p:spPr>
          <a:xfrm>
            <a:off x="399038" y="813352"/>
            <a:ext cx="9460580" cy="5231295"/>
          </a:xfrm>
        </p:spPr>
        <p:txBody>
          <a:bodyPr>
            <a:noAutofit/>
          </a:bodyPr>
          <a:lstStyle/>
          <a:p>
            <a:r>
              <a:rPr lang="zh-CN" altLang="en-US" sz="2400" dirty="0">
                <a:solidFill>
                  <a:schemeClr val="tx1"/>
                </a:solidFill>
                <a:latin typeface="DengXian" panose="02010600030101010101" pitchFamily="2" charset="-122"/>
                <a:ea typeface="DengXian" panose="02010600030101010101" pitchFamily="2" charset="-122"/>
              </a:rPr>
              <a:t>白屈菜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a:solidFill>
                  <a:schemeClr val="tx1"/>
                </a:solidFill>
                <a:latin typeface="DengXian" panose="02010600030101010101" pitchFamily="2" charset="-122"/>
                <a:ea typeface="DengXian" panose="02010600030101010101" pitchFamily="2" charset="-122"/>
              </a:rPr>
              <a:t>Warning: This product may cause adverse reaction to the liver（</a:t>
            </a:r>
            <a:r>
              <a:rPr lang="zh-CN" altLang="en-US" sz="2400" dirty="0">
                <a:solidFill>
                  <a:schemeClr val="tx1"/>
                </a:solidFill>
                <a:latin typeface="DengXian" panose="02010600030101010101" pitchFamily="2" charset="-122"/>
                <a:ea typeface="DengXian" panose="02010600030101010101" pitchFamily="2" charset="-122"/>
              </a:rPr>
              <a:t>英文） </a:t>
            </a:r>
            <a:r>
              <a:rPr lang="en-US" altLang="zh-CN"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Amaran</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Produk</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ini</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mungkin</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boleh</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menyebabkan</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kesan</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sampingan</a:t>
            </a:r>
            <a:r>
              <a:rPr lang="en-MY" sz="2400" dirty="0">
                <a:solidFill>
                  <a:schemeClr val="tx1"/>
                </a:solidFill>
                <a:latin typeface="DengXian" panose="02010600030101010101" pitchFamily="2" charset="-122"/>
                <a:ea typeface="DengXian" panose="02010600030101010101" pitchFamily="2" charset="-122"/>
              </a:rPr>
              <a:t> pada </a:t>
            </a:r>
            <a:r>
              <a:rPr lang="en-MY" sz="2400" dirty="0" err="1">
                <a:solidFill>
                  <a:schemeClr val="tx1"/>
                </a:solidFill>
                <a:latin typeface="DengXian" panose="02010600030101010101" pitchFamily="2" charset="-122"/>
                <a:ea typeface="DengXian" panose="02010600030101010101" pitchFamily="2" charset="-122"/>
              </a:rPr>
              <a:t>hepar</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hati</a:t>
            </a:r>
            <a:r>
              <a:rPr lang="en-MY"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馬來文雙語標 示）（本品可能會引起肝臟方面的副作用）</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 </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番瀉葉（肉桂）和 大黃</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大黃根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a:solidFill>
                  <a:schemeClr val="tx1"/>
                </a:solidFill>
                <a:latin typeface="DengXian" panose="02010600030101010101" pitchFamily="2" charset="-122"/>
                <a:ea typeface="DengXian" panose="02010600030101010101" pitchFamily="2" charset="-122"/>
              </a:rPr>
              <a:t>Do not use when abdominal pain, nausea or vomiting is present（</a:t>
            </a:r>
            <a:r>
              <a:rPr lang="zh-CN" altLang="en-US" sz="2400" dirty="0">
                <a:solidFill>
                  <a:schemeClr val="tx1"/>
                </a:solidFill>
                <a:latin typeface="DengXian" panose="02010600030101010101" pitchFamily="2" charset="-122"/>
                <a:ea typeface="DengXian" panose="02010600030101010101" pitchFamily="2" charset="-122"/>
              </a:rPr>
              <a:t>在腹痛、噁心和嘔吐時，請勿使用）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a:solidFill>
                  <a:schemeClr val="tx1"/>
                </a:solidFill>
                <a:latin typeface="DengXian" panose="02010600030101010101" pitchFamily="2" charset="-122"/>
                <a:ea typeface="DengXian" panose="02010600030101010101" pitchFamily="2" charset="-122"/>
              </a:rPr>
              <a:t>Frequent or prolonged used of this preparation may result in dependence towards the product and ‘imbalanced electrolytes’（</a:t>
            </a:r>
            <a:r>
              <a:rPr lang="zh-CN" altLang="en-US" sz="2400" dirty="0">
                <a:solidFill>
                  <a:schemeClr val="tx1"/>
                </a:solidFill>
                <a:latin typeface="DengXian" panose="02010600030101010101" pitchFamily="2" charset="-122"/>
                <a:ea typeface="DengXian" panose="02010600030101010101" pitchFamily="2" charset="-122"/>
              </a:rPr>
              <a:t>頻繁和長期使用本品可能會引起對產品的依賴和電解質不平衡） </a:t>
            </a:r>
            <a:endParaRPr lang="en-MY" altLang="zh-CN" sz="2400" dirty="0">
              <a:solidFill>
                <a:schemeClr val="tx1"/>
              </a:solidFill>
              <a:latin typeface="DengXian" panose="02010600030101010101" pitchFamily="2" charset="-122"/>
              <a:ea typeface="DengXian" panose="02010600030101010101" pitchFamily="2" charset="-122"/>
            </a:endParaRPr>
          </a:p>
          <a:p>
            <a:endParaRPr lang="en-MY" sz="2400" b="1" dirty="0"/>
          </a:p>
        </p:txBody>
      </p:sp>
      <p:pic>
        <p:nvPicPr>
          <p:cNvPr id="4" name="Picture 2" descr="Image result for Chinese medicine malaysia">
            <a:extLst>
              <a:ext uri="{FF2B5EF4-FFF2-40B4-BE49-F238E27FC236}">
                <a16:creationId xmlns:a16="http://schemas.microsoft.com/office/drawing/2014/main" id="{16008DAE-A48D-41FA-A0A6-132A3610CC1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766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D722-5C6C-4DA0-87ED-067B7AFD5673}"/>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6C022F8B-6442-40B9-86A5-C2830185CCF7}"/>
              </a:ext>
            </a:extLst>
          </p:cNvPr>
          <p:cNvSpPr>
            <a:spLocks noGrp="1"/>
          </p:cNvSpPr>
          <p:nvPr>
            <p:ph idx="1"/>
          </p:nvPr>
        </p:nvSpPr>
        <p:spPr>
          <a:xfrm>
            <a:off x="677334" y="1046828"/>
            <a:ext cx="8888216" cy="3880773"/>
          </a:xfrm>
        </p:spPr>
        <p:txBody>
          <a:bodyPr>
            <a:noAutofit/>
          </a:bodyPr>
          <a:lstStyle/>
          <a:p>
            <a:r>
              <a:rPr lang="zh-CN" altLang="en-US" sz="2400" dirty="0">
                <a:solidFill>
                  <a:schemeClr val="tx1"/>
                </a:solidFill>
                <a:latin typeface="DengXian" panose="02010600030101010101" pitchFamily="2" charset="-122"/>
                <a:ea typeface="DengXian" panose="02010600030101010101" pitchFamily="2" charset="-122"/>
              </a:rPr>
              <a:t>銀杏葉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銀杏 提取物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a:solidFill>
                  <a:schemeClr val="tx1"/>
                </a:solidFill>
                <a:latin typeface="DengXian" panose="02010600030101010101" pitchFamily="2" charset="-122"/>
                <a:ea typeface="DengXian" panose="02010600030101010101" pitchFamily="2" charset="-122"/>
              </a:rPr>
              <a:t>As the use of Ginkgo may increase the tendency of bleeding, please consult your physician/pharmacist if you are on or intend to start using any other medicines and before you undergo any surgical/dental procedure（</a:t>
            </a:r>
            <a:r>
              <a:rPr lang="zh-CN" altLang="en-US" sz="2400" dirty="0">
                <a:solidFill>
                  <a:schemeClr val="tx1"/>
                </a:solidFill>
                <a:latin typeface="DengXian" panose="02010600030101010101" pitchFamily="2" charset="-122"/>
                <a:ea typeface="DengXian" panose="02010600030101010101" pitchFamily="2" charset="-122"/>
              </a:rPr>
              <a:t>英文）</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Memandangkan</a:t>
            </a:r>
            <a:r>
              <a:rPr lang="en-MY" sz="2400" dirty="0">
                <a:solidFill>
                  <a:schemeClr val="tx1"/>
                </a:solidFill>
                <a:latin typeface="DengXian" panose="02010600030101010101" pitchFamily="2" charset="-122"/>
                <a:ea typeface="DengXian" panose="02010600030101010101" pitchFamily="2" charset="-122"/>
              </a:rPr>
              <a:t> Ginkgo </a:t>
            </a:r>
            <a:r>
              <a:rPr lang="en-MY" sz="2400" dirty="0" err="1">
                <a:solidFill>
                  <a:schemeClr val="tx1"/>
                </a:solidFill>
                <a:latin typeface="DengXian" panose="02010600030101010101" pitchFamily="2" charset="-122"/>
                <a:ea typeface="DengXian" panose="02010600030101010101" pitchFamily="2" charset="-122"/>
              </a:rPr>
              <a:t>boleh</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meningkatkan</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kemungkinan</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pendarahan</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sila</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rujuk</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kepada</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doktor</a:t>
            </a:r>
            <a:r>
              <a:rPr lang="en-MY" sz="2400" dirty="0">
                <a:solidFill>
                  <a:schemeClr val="tx1"/>
                </a:solidFill>
                <a:latin typeface="DengXian" panose="02010600030101010101" pitchFamily="2" charset="-122"/>
                <a:ea typeface="DengXian" panose="02010600030101010101" pitchFamily="2" charset="-122"/>
              </a:rPr>
              <a:t>/</a:t>
            </a:r>
            <a:r>
              <a:rPr lang="en-MY" sz="2400" dirty="0" err="1">
                <a:solidFill>
                  <a:schemeClr val="tx1"/>
                </a:solidFill>
                <a:latin typeface="DengXian" panose="02010600030101010101" pitchFamily="2" charset="-122"/>
                <a:ea typeface="DengXian" panose="02010600030101010101" pitchFamily="2" charset="-122"/>
              </a:rPr>
              <a:t>ahli</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farmasi</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sekiranya</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anda</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sedang</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atau</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sedang</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akan</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menggunakan</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ubat</a:t>
            </a:r>
            <a:r>
              <a:rPr lang="en-MY" sz="2400" dirty="0">
                <a:solidFill>
                  <a:schemeClr val="tx1"/>
                </a:solidFill>
                <a:latin typeface="DengXian" panose="02010600030101010101" pitchFamily="2" charset="-122"/>
                <a:ea typeface="DengXian" panose="02010600030101010101" pitchFamily="2" charset="-122"/>
              </a:rPr>
              <a:t> lain dan </a:t>
            </a:r>
            <a:r>
              <a:rPr lang="en-MY" sz="2400" dirty="0" err="1">
                <a:solidFill>
                  <a:schemeClr val="tx1"/>
                </a:solidFill>
                <a:latin typeface="DengXian" panose="02010600030101010101" pitchFamily="2" charset="-122"/>
                <a:ea typeface="DengXian" panose="02010600030101010101" pitchFamily="2" charset="-122"/>
              </a:rPr>
              <a:t>sebelum</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prosedur</a:t>
            </a:r>
            <a:r>
              <a:rPr lang="en-MY" sz="2400" dirty="0">
                <a:solidFill>
                  <a:schemeClr val="tx1"/>
                </a:solidFill>
                <a:latin typeface="DengXian" panose="02010600030101010101" pitchFamily="2" charset="-122"/>
                <a:ea typeface="DengXian" panose="02010600030101010101" pitchFamily="2" charset="-122"/>
              </a:rPr>
              <a:t> </a:t>
            </a:r>
            <a:r>
              <a:rPr lang="en-MY" sz="2400" dirty="0" err="1">
                <a:solidFill>
                  <a:schemeClr val="tx1"/>
                </a:solidFill>
                <a:latin typeface="DengXian" panose="02010600030101010101" pitchFamily="2" charset="-122"/>
                <a:ea typeface="DengXian" panose="02010600030101010101" pitchFamily="2" charset="-122"/>
              </a:rPr>
              <a:t>pembedahan</a:t>
            </a:r>
            <a:r>
              <a:rPr lang="en-MY" sz="2400" dirty="0">
                <a:solidFill>
                  <a:schemeClr val="tx1"/>
                </a:solidFill>
                <a:latin typeface="DengXian" panose="02010600030101010101" pitchFamily="2" charset="-122"/>
                <a:ea typeface="DengXian" panose="02010600030101010101" pitchFamily="2" charset="-122"/>
              </a:rPr>
              <a:t>/dental </a:t>
            </a:r>
            <a:r>
              <a:rPr lang="en-MY" sz="2400" dirty="0" err="1">
                <a:solidFill>
                  <a:schemeClr val="tx1"/>
                </a:solidFill>
                <a:latin typeface="DengXian" panose="02010600030101010101" pitchFamily="2" charset="-122"/>
                <a:ea typeface="DengXian" panose="02010600030101010101" pitchFamily="2" charset="-122"/>
              </a:rPr>
              <a:t>dijalankan</a:t>
            </a:r>
            <a:r>
              <a:rPr lang="en-MY"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馬來文）（由於使用銀杏可能會令出血幾率升高， 因此請正在或準備使用其他藥物或正在手術</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牙齒治療過程中諮詢醫生意見） </a:t>
            </a:r>
            <a:endParaRPr lang="en-MY" altLang="zh-CN" sz="2400" dirty="0">
              <a:solidFill>
                <a:schemeClr val="tx1"/>
              </a:solidFill>
              <a:latin typeface="DengXian" panose="02010600030101010101" pitchFamily="2" charset="-122"/>
              <a:ea typeface="DengXian" panose="02010600030101010101" pitchFamily="2" charset="-122"/>
            </a:endParaRPr>
          </a:p>
          <a:p>
            <a:endParaRPr lang="en-MY" sz="2400" dirty="0"/>
          </a:p>
        </p:txBody>
      </p:sp>
      <p:pic>
        <p:nvPicPr>
          <p:cNvPr id="4" name="Picture 2" descr="Image result for Chinese medicine malaysia">
            <a:extLst>
              <a:ext uri="{FF2B5EF4-FFF2-40B4-BE49-F238E27FC236}">
                <a16:creationId xmlns:a16="http://schemas.microsoft.com/office/drawing/2014/main" id="{8DDC8B93-1197-4BB5-93C7-08E7A8FFB5D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885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019B-1376-4730-9857-23DBBA9D2DE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DE58C9D8-5DEF-4119-9489-AD8C99037427}"/>
              </a:ext>
            </a:extLst>
          </p:cNvPr>
          <p:cNvSpPr>
            <a:spLocks noGrp="1"/>
          </p:cNvSpPr>
          <p:nvPr>
            <p:ph idx="1"/>
          </p:nvPr>
        </p:nvSpPr>
        <p:spPr>
          <a:xfrm>
            <a:off x="346030" y="172279"/>
            <a:ext cx="9076266" cy="5551032"/>
          </a:xfrm>
        </p:spPr>
        <p:txBody>
          <a:bodyPr>
            <a:noAutofit/>
          </a:bodyPr>
          <a:lstStyle/>
          <a:p>
            <a:r>
              <a:rPr lang="zh-CN" altLang="en-US" sz="2400" dirty="0">
                <a:solidFill>
                  <a:schemeClr val="tx1"/>
                </a:solidFill>
                <a:latin typeface="DengXian" panose="02010600030101010101" pitchFamily="2" charset="-122"/>
                <a:ea typeface="DengXian" panose="02010600030101010101" pitchFamily="2" charset="-122"/>
              </a:rPr>
              <a:t>蜂膠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a:t>
            </a:r>
            <a:r>
              <a:rPr lang="en-MY" sz="2400" dirty="0">
                <a:solidFill>
                  <a:schemeClr val="tx1"/>
                </a:solidFill>
                <a:latin typeface="DengXian" panose="02010600030101010101" pitchFamily="2" charset="-122"/>
                <a:ea typeface="DengXian" panose="02010600030101010101" pitchFamily="2" charset="-122"/>
              </a:rPr>
              <a:t>This product contains royal jelly and may cause severe allergic reactions including fatal anaphylactic reactions in susceptible individuals（</a:t>
            </a:r>
            <a:r>
              <a:rPr lang="zh-CN" altLang="en-US" sz="2400" dirty="0">
                <a:solidFill>
                  <a:schemeClr val="tx1"/>
                </a:solidFill>
                <a:latin typeface="DengXian" panose="02010600030101010101" pitchFamily="2" charset="-122"/>
                <a:ea typeface="DengXian" panose="02010600030101010101" pitchFamily="2" charset="-122"/>
              </a:rPr>
              <a:t>本品含有蜂膠成分，可能引起嚴重過敏反應，包括：過敏體 質人群的致命過敏反應）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a:solidFill>
                  <a:schemeClr val="tx1"/>
                </a:solidFill>
                <a:latin typeface="DengXian" panose="02010600030101010101" pitchFamily="2" charset="-122"/>
                <a:ea typeface="DengXian" panose="02010600030101010101" pitchFamily="2" charset="-122"/>
              </a:rPr>
              <a:t>Asthma and allergy sufferers may be at the greater risk（</a:t>
            </a:r>
            <a:r>
              <a:rPr lang="zh-CN" altLang="en-US" sz="2400" dirty="0">
                <a:solidFill>
                  <a:schemeClr val="tx1"/>
                </a:solidFill>
                <a:latin typeface="DengXian" panose="02010600030101010101" pitchFamily="2" charset="-122"/>
                <a:ea typeface="DengXian" panose="02010600030101010101" pitchFamily="2" charset="-122"/>
              </a:rPr>
              <a:t>哮喘和易過敏人群請慎用）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蜂王漿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a:solidFill>
                  <a:schemeClr val="tx1"/>
                </a:solidFill>
                <a:latin typeface="DengXian" panose="02010600030101010101" pitchFamily="2" charset="-122"/>
                <a:ea typeface="DengXian" panose="02010600030101010101" pitchFamily="2" charset="-122"/>
              </a:rPr>
              <a:t>This product contains royal jelly and may cause severe allergic reactions including fatal anaphylactic reactions in susceptible individuals（</a:t>
            </a:r>
            <a:r>
              <a:rPr lang="zh-CN" altLang="en-US" sz="2400" dirty="0">
                <a:solidFill>
                  <a:schemeClr val="tx1"/>
                </a:solidFill>
                <a:latin typeface="DengXian" panose="02010600030101010101" pitchFamily="2" charset="-122"/>
                <a:ea typeface="DengXian" panose="02010600030101010101" pitchFamily="2" charset="-122"/>
              </a:rPr>
              <a:t>本品含有蜂皇漿成分，可能引起嚴重過敏反應，包括：過敏 體質人群的致命過敏反應） </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en-US" altLang="zh-CN" sz="2400" dirty="0">
                <a:solidFill>
                  <a:schemeClr val="tx1"/>
                </a:solidFill>
                <a:latin typeface="DengXian" panose="02010600030101010101" pitchFamily="2" charset="-122"/>
                <a:ea typeface="DengXian" panose="02010600030101010101" pitchFamily="2" charset="-122"/>
              </a:rPr>
              <a:t>- </a:t>
            </a:r>
            <a:r>
              <a:rPr lang="en-MY" sz="2400" dirty="0">
                <a:solidFill>
                  <a:schemeClr val="tx1"/>
                </a:solidFill>
                <a:latin typeface="DengXian" panose="02010600030101010101" pitchFamily="2" charset="-122"/>
                <a:ea typeface="DengXian" panose="02010600030101010101" pitchFamily="2" charset="-122"/>
              </a:rPr>
              <a:t>Asthma and allergy sufferers may be at the greater risk（</a:t>
            </a:r>
            <a:r>
              <a:rPr lang="zh-CN" altLang="en-US" sz="2400" dirty="0">
                <a:solidFill>
                  <a:schemeClr val="tx1"/>
                </a:solidFill>
                <a:latin typeface="DengXian" panose="02010600030101010101" pitchFamily="2" charset="-122"/>
                <a:ea typeface="DengXian" panose="02010600030101010101" pitchFamily="2" charset="-122"/>
              </a:rPr>
              <a:t>哮喘和易過敏人群請慎用）</a:t>
            </a:r>
            <a:endParaRPr lang="en-MY" sz="2400" dirty="0">
              <a:solidFill>
                <a:schemeClr val="tx1"/>
              </a:solidFill>
              <a:latin typeface="DengXian" panose="02010600030101010101" pitchFamily="2" charset="-122"/>
              <a:ea typeface="DengXian" panose="02010600030101010101" pitchFamily="2" charset="-122"/>
            </a:endParaRPr>
          </a:p>
          <a:p>
            <a:endParaRPr lang="en-MY" sz="2400" dirty="0"/>
          </a:p>
        </p:txBody>
      </p:sp>
      <p:pic>
        <p:nvPicPr>
          <p:cNvPr id="4" name="Picture 2" descr="Image result for Chinese medicine malaysia">
            <a:extLst>
              <a:ext uri="{FF2B5EF4-FFF2-40B4-BE49-F238E27FC236}">
                <a16:creationId xmlns:a16="http://schemas.microsoft.com/office/drawing/2014/main" id="{6E5EB210-3D5F-48C1-84B1-70CF25953D3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1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2D42-C0A3-4529-B7B9-DA496330900E}"/>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B76BAD7F-6239-4C68-8234-D06A092E4913}"/>
              </a:ext>
            </a:extLst>
          </p:cNvPr>
          <p:cNvSpPr>
            <a:spLocks noGrp="1"/>
          </p:cNvSpPr>
          <p:nvPr>
            <p:ph idx="1"/>
          </p:nvPr>
        </p:nvSpPr>
        <p:spPr/>
        <p:txBody>
          <a:bodyPr/>
          <a:lstStyle/>
          <a:p>
            <a:endParaRPr lang="en-MY"/>
          </a:p>
        </p:txBody>
      </p:sp>
      <p:pic>
        <p:nvPicPr>
          <p:cNvPr id="4" name="Picture 4" descr="Image result for ä¸­æè¯é©¬æ¥è¥¿äºæ³¨å">
            <a:extLst>
              <a:ext uri="{FF2B5EF4-FFF2-40B4-BE49-F238E27FC236}">
                <a16:creationId xmlns:a16="http://schemas.microsoft.com/office/drawing/2014/main" id="{03787C98-6CF4-4943-A324-576F5EBB2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816638"/>
            <a:ext cx="9269135" cy="48602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hinese medicine malaysia">
            <a:extLst>
              <a:ext uri="{FF2B5EF4-FFF2-40B4-BE49-F238E27FC236}">
                <a16:creationId xmlns:a16="http://schemas.microsoft.com/office/drawing/2014/main" id="{F7085EFF-564F-48A7-A629-52939C2EFB9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481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9082-EEF2-4B46-8A0E-2223B2D3BCEE}"/>
              </a:ext>
            </a:extLst>
          </p:cNvPr>
          <p:cNvSpPr>
            <a:spLocks noGrp="1"/>
          </p:cNvSpPr>
          <p:nvPr>
            <p:ph type="title"/>
          </p:nvPr>
        </p:nvSpPr>
        <p:spPr/>
        <p:txBody>
          <a:bodyPr/>
          <a:lstStyle/>
          <a:p>
            <a:r>
              <a:rPr lang="zh-CN" altLang="en-US" b="1" u="sng" dirty="0"/>
              <a:t>註冊時間 </a:t>
            </a:r>
            <a:endParaRPr lang="en-MY" b="1" u="sng" dirty="0"/>
          </a:p>
        </p:txBody>
      </p:sp>
      <p:sp>
        <p:nvSpPr>
          <p:cNvPr id="3" name="Content Placeholder 2">
            <a:extLst>
              <a:ext uri="{FF2B5EF4-FFF2-40B4-BE49-F238E27FC236}">
                <a16:creationId xmlns:a16="http://schemas.microsoft.com/office/drawing/2014/main" id="{AA1330BE-E9D3-4E25-ADA9-841732227363}"/>
              </a:ext>
            </a:extLst>
          </p:cNvPr>
          <p:cNvSpPr>
            <a:spLocks noGrp="1"/>
          </p:cNvSpPr>
          <p:nvPr>
            <p:ph idx="1"/>
          </p:nvPr>
        </p:nvSpPr>
        <p:spPr>
          <a:xfrm>
            <a:off x="677334" y="1431235"/>
            <a:ext cx="8596668" cy="4610127"/>
          </a:xfrm>
        </p:spPr>
        <p:txBody>
          <a:bodyPr>
            <a:normAutofit lnSpcReduction="10000"/>
          </a:bodyPr>
          <a:lstStyle/>
          <a:p>
            <a:r>
              <a:rPr lang="zh-CN" altLang="en-US" sz="2400" dirty="0">
                <a:solidFill>
                  <a:schemeClr val="tx1"/>
                </a:solidFill>
                <a:latin typeface="DengXian" panose="02010600030101010101" pitchFamily="2" charset="-122"/>
                <a:ea typeface="DengXian" panose="02010600030101010101" pitchFamily="2" charset="-122"/>
              </a:rPr>
              <a:t> 產品註冊時間雖然法規列明是 </a:t>
            </a:r>
            <a:r>
              <a:rPr lang="en-US" altLang="zh-CN" sz="2400" dirty="0">
                <a:solidFill>
                  <a:schemeClr val="tx1"/>
                </a:solidFill>
                <a:latin typeface="DengXian" panose="02010600030101010101" pitchFamily="2" charset="-122"/>
                <a:ea typeface="DengXian" panose="02010600030101010101" pitchFamily="2" charset="-122"/>
              </a:rPr>
              <a:t>6 </a:t>
            </a:r>
            <a:r>
              <a:rPr lang="zh-CN" altLang="en-US" sz="2400" dirty="0">
                <a:solidFill>
                  <a:schemeClr val="tx1"/>
                </a:solidFill>
                <a:latin typeface="DengXian" panose="02010600030101010101" pitchFamily="2" charset="-122"/>
                <a:ea typeface="DengXian" panose="02010600030101010101" pitchFamily="2" charset="-122"/>
              </a:rPr>
              <a:t>個月</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但實際的註冊時間要根據產品配方及申報時的具體情況而定。</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如果配方簡單的</a:t>
            </a:r>
            <a:r>
              <a:rPr lang="en-US" altLang="zh-CN" sz="2400" dirty="0">
                <a:solidFill>
                  <a:schemeClr val="tx1"/>
                </a:solidFill>
                <a:latin typeface="DengXian" panose="02010600030101010101" pitchFamily="2" charset="-122"/>
                <a:ea typeface="DengXian" panose="02010600030101010101" pitchFamily="2" charset="-122"/>
              </a:rPr>
              <a:t>, </a:t>
            </a:r>
            <a:r>
              <a:rPr lang="zh-CN" altLang="en-US" sz="2400" dirty="0">
                <a:solidFill>
                  <a:schemeClr val="tx1"/>
                </a:solidFill>
                <a:latin typeface="DengXian" panose="02010600030101010101" pitchFamily="2" charset="-122"/>
                <a:ea typeface="DengXian" panose="02010600030101010101" pitchFamily="2" charset="-122"/>
              </a:rPr>
              <a:t>大概 </a:t>
            </a:r>
            <a:r>
              <a:rPr lang="en-US" altLang="zh-CN" sz="2400" dirty="0">
                <a:solidFill>
                  <a:schemeClr val="tx1"/>
                </a:solidFill>
                <a:latin typeface="DengXian" panose="02010600030101010101" pitchFamily="2" charset="-122"/>
                <a:ea typeface="DengXian" panose="02010600030101010101" pitchFamily="2" charset="-122"/>
              </a:rPr>
              <a:t>6</a:t>
            </a:r>
            <a:r>
              <a:rPr lang="zh-CN" altLang="en-US" sz="2400" dirty="0">
                <a:solidFill>
                  <a:schemeClr val="tx1"/>
                </a:solidFill>
                <a:latin typeface="DengXian" panose="02010600030101010101" pitchFamily="2" charset="-122"/>
                <a:ea typeface="DengXian" panose="02010600030101010101" pitchFamily="2" charset="-122"/>
              </a:rPr>
              <a:t>～</a:t>
            </a:r>
            <a:r>
              <a:rPr lang="en-US" altLang="zh-CN" sz="2400" dirty="0">
                <a:solidFill>
                  <a:schemeClr val="tx1"/>
                </a:solidFill>
                <a:latin typeface="DengXian" panose="02010600030101010101" pitchFamily="2" charset="-122"/>
                <a:ea typeface="DengXian" panose="02010600030101010101" pitchFamily="2" charset="-122"/>
              </a:rPr>
              <a:t>8 </a:t>
            </a:r>
            <a:r>
              <a:rPr lang="zh-CN" altLang="en-US" sz="2400" dirty="0">
                <a:solidFill>
                  <a:schemeClr val="tx1"/>
                </a:solidFill>
                <a:latin typeface="DengXian" panose="02010600030101010101" pitchFamily="2" charset="-122"/>
                <a:ea typeface="DengXian" panose="02010600030101010101" pitchFamily="2" charset="-122"/>
              </a:rPr>
              <a:t>個月可以完成申報。</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中藥產品多數是大複方</a:t>
            </a:r>
            <a:r>
              <a:rPr lang="en-US" altLang="zh-CN" sz="2400" dirty="0">
                <a:solidFill>
                  <a:schemeClr val="tx1"/>
                </a:solidFill>
                <a:latin typeface="DengXian" panose="02010600030101010101" pitchFamily="2" charset="-122"/>
                <a:ea typeface="DengXian" panose="02010600030101010101" pitchFamily="2" charset="-122"/>
              </a:rPr>
              <a:t>, </a:t>
            </a:r>
            <a:r>
              <a:rPr lang="zh-CN" altLang="en-US" sz="2400" dirty="0">
                <a:solidFill>
                  <a:schemeClr val="tx1"/>
                </a:solidFill>
                <a:latin typeface="DengXian" panose="02010600030101010101" pitchFamily="2" charset="-122"/>
                <a:ea typeface="DengXian" panose="02010600030101010101" pitchFamily="2" charset="-122"/>
              </a:rPr>
              <a:t>原料種類少則 </a:t>
            </a:r>
            <a:r>
              <a:rPr lang="en-US" altLang="zh-CN" sz="2400" dirty="0">
                <a:solidFill>
                  <a:schemeClr val="tx1"/>
                </a:solidFill>
                <a:latin typeface="DengXian" panose="02010600030101010101" pitchFamily="2" charset="-122"/>
                <a:ea typeface="DengXian" panose="02010600030101010101" pitchFamily="2" charset="-122"/>
              </a:rPr>
              <a:t>6</a:t>
            </a:r>
            <a:r>
              <a:rPr lang="zh-CN" altLang="en-US" sz="2400" dirty="0">
                <a:solidFill>
                  <a:schemeClr val="tx1"/>
                </a:solidFill>
                <a:latin typeface="DengXian" panose="02010600030101010101" pitchFamily="2" charset="-122"/>
                <a:ea typeface="DengXian" panose="02010600030101010101" pitchFamily="2" charset="-122"/>
              </a:rPr>
              <a:t>～</a:t>
            </a:r>
            <a:r>
              <a:rPr lang="en-US" altLang="zh-CN" sz="2400" dirty="0">
                <a:solidFill>
                  <a:schemeClr val="tx1"/>
                </a:solidFill>
                <a:latin typeface="DengXian" panose="02010600030101010101" pitchFamily="2" charset="-122"/>
                <a:ea typeface="DengXian" panose="02010600030101010101" pitchFamily="2" charset="-122"/>
              </a:rPr>
              <a:t>8 </a:t>
            </a:r>
            <a:r>
              <a:rPr lang="zh-CN" altLang="en-US" sz="2400" dirty="0">
                <a:solidFill>
                  <a:schemeClr val="tx1"/>
                </a:solidFill>
                <a:latin typeface="DengXian" panose="02010600030101010101" pitchFamily="2" charset="-122"/>
                <a:ea typeface="DengXian" panose="02010600030101010101" pitchFamily="2" charset="-122"/>
              </a:rPr>
              <a:t>種</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多則 </a:t>
            </a:r>
            <a:r>
              <a:rPr lang="en-US" altLang="zh-CN" sz="2400" dirty="0">
                <a:solidFill>
                  <a:schemeClr val="tx1"/>
                </a:solidFill>
                <a:latin typeface="DengXian" panose="02010600030101010101" pitchFamily="2" charset="-122"/>
                <a:ea typeface="DengXian" panose="02010600030101010101" pitchFamily="2" charset="-122"/>
              </a:rPr>
              <a:t>10 </a:t>
            </a:r>
            <a:r>
              <a:rPr lang="zh-CN" altLang="en-US" sz="2400" dirty="0">
                <a:solidFill>
                  <a:schemeClr val="tx1"/>
                </a:solidFill>
                <a:latin typeface="DengXian" panose="02010600030101010101" pitchFamily="2" charset="-122"/>
                <a:ea typeface="DengXian" panose="02010600030101010101" pitchFamily="2" charset="-122"/>
              </a:rPr>
              <a:t>幾種</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申報的時間就比較長了</a:t>
            </a:r>
            <a:r>
              <a:rPr lang="en-US" altLang="zh-CN" sz="2400" dirty="0">
                <a:solidFill>
                  <a:schemeClr val="tx1"/>
                </a:solidFill>
                <a:latin typeface="DengXian" panose="02010600030101010101" pitchFamily="2" charset="-122"/>
                <a:ea typeface="DengXian" panose="02010600030101010101" pitchFamily="2" charset="-122"/>
              </a:rPr>
              <a:t>, </a:t>
            </a:r>
            <a:r>
              <a:rPr lang="zh-CN" altLang="en-US" sz="2400" dirty="0">
                <a:solidFill>
                  <a:schemeClr val="tx1"/>
                </a:solidFill>
                <a:latin typeface="DengXian" panose="02010600030101010101" pitchFamily="2" charset="-122"/>
                <a:ea typeface="DengXian" panose="02010600030101010101" pitchFamily="2" charset="-122"/>
              </a:rPr>
              <a:t>大概在 </a:t>
            </a:r>
            <a:r>
              <a:rPr lang="en-US" altLang="zh-CN" sz="2400" dirty="0">
                <a:solidFill>
                  <a:schemeClr val="tx1"/>
                </a:solidFill>
                <a:latin typeface="DengXian" panose="02010600030101010101" pitchFamily="2" charset="-122"/>
                <a:ea typeface="DengXian" panose="02010600030101010101" pitchFamily="2" charset="-122"/>
              </a:rPr>
              <a:t>8</a:t>
            </a:r>
            <a:r>
              <a:rPr lang="zh-CN" altLang="en-US" sz="2400" dirty="0">
                <a:solidFill>
                  <a:schemeClr val="tx1"/>
                </a:solidFill>
                <a:latin typeface="DengXian" panose="02010600030101010101" pitchFamily="2" charset="-122"/>
                <a:ea typeface="DengXian" panose="02010600030101010101" pitchFamily="2" charset="-122"/>
              </a:rPr>
              <a:t>～</a:t>
            </a:r>
            <a:r>
              <a:rPr lang="en-US" altLang="zh-CN" sz="2400" dirty="0">
                <a:solidFill>
                  <a:schemeClr val="tx1"/>
                </a:solidFill>
                <a:latin typeface="DengXian" panose="02010600030101010101" pitchFamily="2" charset="-122"/>
                <a:ea typeface="DengXian" panose="02010600030101010101" pitchFamily="2" charset="-122"/>
              </a:rPr>
              <a:t>12 </a:t>
            </a:r>
            <a:r>
              <a:rPr lang="zh-CN" altLang="en-US" sz="2400" dirty="0">
                <a:solidFill>
                  <a:schemeClr val="tx1"/>
                </a:solidFill>
                <a:latin typeface="DengXian" panose="02010600030101010101" pitchFamily="2" charset="-122"/>
                <a:ea typeface="DengXian" panose="02010600030101010101" pitchFamily="2" charset="-122"/>
              </a:rPr>
              <a:t>個月</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有時甚至超過 </a:t>
            </a:r>
            <a:r>
              <a:rPr lang="en-US" altLang="zh-CN" sz="2400" dirty="0">
                <a:solidFill>
                  <a:schemeClr val="tx1"/>
                </a:solidFill>
                <a:latin typeface="DengXian" panose="02010600030101010101" pitchFamily="2" charset="-122"/>
                <a:ea typeface="DengXian" panose="02010600030101010101" pitchFamily="2" charset="-122"/>
              </a:rPr>
              <a:t>1 </a:t>
            </a:r>
            <a:r>
              <a:rPr lang="zh-CN" altLang="en-US" sz="2400" dirty="0">
                <a:solidFill>
                  <a:schemeClr val="tx1"/>
                </a:solidFill>
                <a:latin typeface="DengXian" panose="02010600030101010101" pitchFamily="2" charset="-122"/>
                <a:ea typeface="DengXian" panose="02010600030101010101" pitchFamily="2" charset="-122"/>
              </a:rPr>
              <a:t>年。</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產品註冊的有效期 是</a:t>
            </a:r>
            <a:r>
              <a:rPr lang="en-US" altLang="zh-CN" sz="2400" dirty="0">
                <a:solidFill>
                  <a:schemeClr val="tx1"/>
                </a:solidFill>
                <a:latin typeface="DengXian" panose="02010600030101010101" pitchFamily="2" charset="-122"/>
                <a:ea typeface="DengXian" panose="02010600030101010101" pitchFamily="2" charset="-122"/>
              </a:rPr>
              <a:t>5</a:t>
            </a:r>
            <a:r>
              <a:rPr lang="zh-CN" altLang="en-US" sz="2400" dirty="0">
                <a:solidFill>
                  <a:schemeClr val="tx1"/>
                </a:solidFill>
                <a:latin typeface="DengXian" panose="02010600030101010101" pitchFamily="2" charset="-122"/>
                <a:ea typeface="DengXian" panose="02010600030101010101" pitchFamily="2" charset="-122"/>
              </a:rPr>
              <a:t>年</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在有效期期滿前 </a:t>
            </a:r>
            <a:r>
              <a:rPr lang="en-US" altLang="zh-CN" sz="2400" dirty="0">
                <a:solidFill>
                  <a:schemeClr val="tx1"/>
                </a:solidFill>
                <a:latin typeface="DengXian" panose="02010600030101010101" pitchFamily="2" charset="-122"/>
                <a:ea typeface="DengXian" panose="02010600030101010101" pitchFamily="2" charset="-122"/>
              </a:rPr>
              <a:t>6 </a:t>
            </a:r>
            <a:r>
              <a:rPr lang="zh-CN" altLang="en-US" sz="2400" dirty="0">
                <a:solidFill>
                  <a:schemeClr val="tx1"/>
                </a:solidFill>
                <a:latin typeface="DengXian" panose="02010600030101010101" pitchFamily="2" charset="-122"/>
                <a:ea typeface="DengXian" panose="02010600030101010101" pitchFamily="2" charset="-122"/>
              </a:rPr>
              <a:t>個月內進行續期。 </a:t>
            </a:r>
            <a:endParaRPr lang="en-MY" sz="24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5AE7BE47-F4ED-42F9-941B-CBBA311D26C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872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A83F-1F9A-49AE-BB48-7BAEE412AE7B}"/>
              </a:ext>
            </a:extLst>
          </p:cNvPr>
          <p:cNvSpPr>
            <a:spLocks noGrp="1"/>
          </p:cNvSpPr>
          <p:nvPr>
            <p:ph type="title"/>
          </p:nvPr>
        </p:nvSpPr>
        <p:spPr/>
        <p:txBody>
          <a:bodyPr/>
          <a:lstStyle/>
          <a:p>
            <a:r>
              <a:rPr lang="zh-CN" altLang="en-US" b="1" u="sng" dirty="0"/>
              <a:t> 清真認證 </a:t>
            </a:r>
            <a:endParaRPr lang="en-MY" b="1" u="sng" dirty="0"/>
          </a:p>
        </p:txBody>
      </p:sp>
      <p:sp>
        <p:nvSpPr>
          <p:cNvPr id="3" name="Content Placeholder 2">
            <a:extLst>
              <a:ext uri="{FF2B5EF4-FFF2-40B4-BE49-F238E27FC236}">
                <a16:creationId xmlns:a16="http://schemas.microsoft.com/office/drawing/2014/main" id="{E4EDA0A7-6FEF-4797-9FA0-7DBC8DEBAC43}"/>
              </a:ext>
            </a:extLst>
          </p:cNvPr>
          <p:cNvSpPr>
            <a:spLocks noGrp="1"/>
          </p:cNvSpPr>
          <p:nvPr>
            <p:ph idx="1"/>
          </p:nvPr>
        </p:nvSpPr>
        <p:spPr>
          <a:xfrm>
            <a:off x="677334" y="1763024"/>
            <a:ext cx="8596668" cy="3880773"/>
          </a:xfrm>
        </p:spPr>
        <p:txBody>
          <a:bodyPr>
            <a:normAutofit/>
          </a:bodyPr>
          <a:lstStyle/>
          <a:p>
            <a:r>
              <a:rPr lang="zh-CN" altLang="en-US" sz="2400" dirty="0">
                <a:solidFill>
                  <a:schemeClr val="tx1"/>
                </a:solidFill>
                <a:latin typeface="DengXian" panose="02010600030101010101" pitchFamily="2" charset="-122"/>
                <a:ea typeface="DengXian" panose="02010600030101010101" pitchFamily="2" charset="-122"/>
              </a:rPr>
              <a:t> 對於使用了動物明膠囊殼材質的膠囊劑型的註冊</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申報均要求提供清真認證</a:t>
            </a:r>
            <a:r>
              <a:rPr lang="en-US" altLang="zh-CN" sz="2400" dirty="0">
                <a:solidFill>
                  <a:schemeClr val="tx1"/>
                </a:solidFill>
                <a:latin typeface="DengXian" panose="02010600030101010101" pitchFamily="2" charset="-122"/>
                <a:ea typeface="DengXian" panose="02010600030101010101" pitchFamily="2" charset="-122"/>
              </a:rPr>
              <a:t>(Halal)</a:t>
            </a:r>
            <a:r>
              <a:rPr lang="zh-CN" altLang="en-US" sz="2400" dirty="0">
                <a:solidFill>
                  <a:schemeClr val="tx1"/>
                </a:solidFill>
                <a:latin typeface="DengXian" panose="02010600030101010101" pitchFamily="2" charset="-122"/>
                <a:ea typeface="DengXian" panose="02010600030101010101" pitchFamily="2" charset="-122"/>
              </a:rPr>
              <a:t>材料。</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馬來人基本上只認可馬來西亞回教局</a:t>
            </a:r>
            <a:r>
              <a:rPr lang="en-US" altLang="zh-CN" sz="2400" dirty="0">
                <a:solidFill>
                  <a:schemeClr val="tx1"/>
                </a:solidFill>
                <a:latin typeface="DengXian" panose="02010600030101010101" pitchFamily="2" charset="-122"/>
                <a:ea typeface="DengXian" panose="02010600030101010101" pitchFamily="2" charset="-122"/>
              </a:rPr>
              <a:t>(</a:t>
            </a:r>
            <a:r>
              <a:rPr lang="en-US" altLang="zh-CN" sz="2400" dirty="0" err="1">
                <a:solidFill>
                  <a:schemeClr val="tx1"/>
                </a:solidFill>
                <a:latin typeface="DengXian" panose="02010600030101010101" pitchFamily="2" charset="-122"/>
                <a:ea typeface="DengXian" panose="02010600030101010101" pitchFamily="2" charset="-122"/>
              </a:rPr>
              <a:t>Jakim</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的認證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或者是 </a:t>
            </a:r>
            <a:r>
              <a:rPr lang="en-US" altLang="zh-CN" sz="2400" dirty="0" err="1">
                <a:solidFill>
                  <a:schemeClr val="tx1"/>
                </a:solidFill>
                <a:latin typeface="DengXian" panose="02010600030101010101" pitchFamily="2" charset="-122"/>
                <a:ea typeface="DengXian" panose="02010600030101010101" pitchFamily="2" charset="-122"/>
              </a:rPr>
              <a:t>Jakim</a:t>
            </a:r>
            <a:r>
              <a:rPr lang="en-US" altLang="zh-CN" sz="2400" dirty="0">
                <a:solidFill>
                  <a:schemeClr val="tx1"/>
                </a:solidFill>
                <a:latin typeface="DengXian" panose="02010600030101010101" pitchFamily="2" charset="-122"/>
                <a:ea typeface="DengXian" panose="02010600030101010101" pitchFamily="2" charset="-122"/>
              </a:rPr>
              <a:t> </a:t>
            </a:r>
            <a:r>
              <a:rPr lang="zh-CN" altLang="en-US" sz="2400" dirty="0">
                <a:solidFill>
                  <a:schemeClr val="tx1"/>
                </a:solidFill>
                <a:latin typeface="DengXian" panose="02010600030101010101" pitchFamily="2" charset="-122"/>
                <a:ea typeface="DengXian" panose="02010600030101010101" pitchFamily="2" charset="-122"/>
              </a:rPr>
              <a:t>認可的回教組織的清真認證證書。</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在中國大陸</a:t>
            </a:r>
            <a:r>
              <a:rPr lang="en-US" altLang="zh-CN" sz="2400" dirty="0">
                <a:solidFill>
                  <a:schemeClr val="tx1"/>
                </a:solidFill>
                <a:latin typeface="DengXian" panose="02010600030101010101" pitchFamily="2" charset="-122"/>
                <a:ea typeface="DengXian" panose="02010600030101010101" pitchFamily="2" charset="-122"/>
              </a:rPr>
              <a:t>,</a:t>
            </a:r>
            <a:r>
              <a:rPr lang="en-US" altLang="zh-CN" sz="2400" dirty="0" err="1">
                <a:solidFill>
                  <a:schemeClr val="tx1"/>
                </a:solidFill>
                <a:latin typeface="DengXian" panose="02010600030101010101" pitchFamily="2" charset="-122"/>
                <a:ea typeface="DengXian" panose="02010600030101010101" pitchFamily="2" charset="-122"/>
              </a:rPr>
              <a:t>Jakim</a:t>
            </a:r>
            <a:r>
              <a:rPr lang="zh-CN" altLang="en-US" sz="2400" dirty="0">
                <a:solidFill>
                  <a:schemeClr val="tx1"/>
                </a:solidFill>
                <a:latin typeface="DengXian" panose="02010600030101010101" pitchFamily="2" charset="-122"/>
                <a:ea typeface="DengXian" panose="02010600030101010101" pitchFamily="2" charset="-122"/>
              </a:rPr>
              <a:t>目前只認可中國伊斯蘭協會、山東伊斯蘭協會和河南伊斯蘭協 會</a:t>
            </a:r>
            <a:r>
              <a:rPr lang="en-US" altLang="zh-CN" sz="2400" dirty="0">
                <a:solidFill>
                  <a:schemeClr val="tx1"/>
                </a:solidFill>
                <a:latin typeface="DengXian" panose="02010600030101010101" pitchFamily="2" charset="-122"/>
                <a:ea typeface="DengXian" panose="02010600030101010101" pitchFamily="2" charset="-122"/>
              </a:rPr>
              <a:t>[10]</a:t>
            </a:r>
            <a:r>
              <a:rPr lang="zh-CN" altLang="en-US" sz="2400" dirty="0">
                <a:solidFill>
                  <a:schemeClr val="tx1"/>
                </a:solidFill>
                <a:latin typeface="DengXian" panose="02010600030101010101" pitchFamily="2" charset="-122"/>
                <a:ea typeface="DengXian" panose="02010600030101010101" pitchFamily="2" charset="-122"/>
              </a:rPr>
              <a:t>。 </a:t>
            </a:r>
            <a:endParaRPr lang="en-MY" sz="24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0BAD2CE6-E263-4FF2-9A34-874E948B333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5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FE66-A277-4F7A-A299-6604684AD5E7}"/>
              </a:ext>
            </a:extLst>
          </p:cNvPr>
          <p:cNvSpPr>
            <a:spLocks noGrp="1"/>
          </p:cNvSpPr>
          <p:nvPr>
            <p:ph type="title"/>
          </p:nvPr>
        </p:nvSpPr>
        <p:spPr/>
        <p:txBody>
          <a:bodyPr/>
          <a:lstStyle/>
          <a:p>
            <a:r>
              <a:rPr lang="zh-CN" altLang="en-US" b="1" u="sng" dirty="0"/>
              <a:t>食品 法規 </a:t>
            </a:r>
            <a:endParaRPr lang="en-MY" b="1" u="sng" dirty="0"/>
          </a:p>
        </p:txBody>
      </p:sp>
      <p:sp>
        <p:nvSpPr>
          <p:cNvPr id="3" name="Content Placeholder 2">
            <a:extLst>
              <a:ext uri="{FF2B5EF4-FFF2-40B4-BE49-F238E27FC236}">
                <a16:creationId xmlns:a16="http://schemas.microsoft.com/office/drawing/2014/main" id="{5AB0312D-D578-4CF3-B9CA-661F5A12E6B6}"/>
              </a:ext>
            </a:extLst>
          </p:cNvPr>
          <p:cNvSpPr>
            <a:spLocks noGrp="1"/>
          </p:cNvSpPr>
          <p:nvPr>
            <p:ph idx="1"/>
          </p:nvPr>
        </p:nvSpPr>
        <p:spPr>
          <a:xfrm>
            <a:off x="491804" y="1930400"/>
            <a:ext cx="8596668" cy="3880773"/>
          </a:xfrm>
        </p:spPr>
        <p:txBody>
          <a:bodyPr>
            <a:noAutofit/>
          </a:bodyPr>
          <a:lstStyle/>
          <a:p>
            <a:r>
              <a:rPr lang="zh-CN" altLang="en-US" sz="2400" dirty="0">
                <a:solidFill>
                  <a:schemeClr val="tx1"/>
                </a:solidFill>
                <a:latin typeface="DengXian" panose="02010600030101010101" pitchFamily="2" charset="-122"/>
                <a:ea typeface="DengXian" panose="02010600030101010101" pitchFamily="2" charset="-122"/>
              </a:rPr>
              <a:t>食品在馬來西亞是由馬來西亞食品安全與品質司</a:t>
            </a:r>
            <a:r>
              <a:rPr lang="en-US" altLang="zh-CN" sz="2400" dirty="0">
                <a:solidFill>
                  <a:schemeClr val="tx1"/>
                </a:solidFill>
                <a:latin typeface="DengXian" panose="02010600030101010101" pitchFamily="2" charset="-122"/>
                <a:ea typeface="DengXian" panose="02010600030101010101" pitchFamily="2" charset="-122"/>
              </a:rPr>
              <a:t>(BKKM) </a:t>
            </a:r>
            <a:r>
              <a:rPr lang="zh-CN" altLang="en-US" sz="2400" dirty="0">
                <a:solidFill>
                  <a:schemeClr val="tx1"/>
                </a:solidFill>
                <a:latin typeface="DengXian" panose="02010600030101010101" pitchFamily="2" charset="-122"/>
                <a:ea typeface="DengXian" panose="02010600030101010101" pitchFamily="2" charset="-122"/>
              </a:rPr>
              <a:t>監管。</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馬來西亞的</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食品法</a:t>
            </a:r>
            <a:r>
              <a:rPr lang="en-US" altLang="zh-CN" sz="2400" dirty="0">
                <a:solidFill>
                  <a:schemeClr val="tx1"/>
                </a:solidFill>
                <a:latin typeface="DengXian" panose="02010600030101010101" pitchFamily="2" charset="-122"/>
                <a:ea typeface="DengXian" panose="02010600030101010101" pitchFamily="2" charset="-122"/>
              </a:rPr>
              <a:t>(1983)》</a:t>
            </a:r>
            <a:r>
              <a:rPr lang="zh-CN" altLang="en-US" sz="2400" dirty="0">
                <a:solidFill>
                  <a:schemeClr val="tx1"/>
                </a:solidFill>
                <a:latin typeface="DengXian" panose="02010600030101010101" pitchFamily="2" charset="-122"/>
                <a:ea typeface="DengXian" panose="02010600030101010101" pitchFamily="2" charset="-122"/>
              </a:rPr>
              <a:t>是馬來西亞食品基本法。 </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後續又出版了</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食品法規</a:t>
            </a:r>
            <a:r>
              <a:rPr lang="en-US" altLang="zh-CN" sz="2400" dirty="0">
                <a:solidFill>
                  <a:schemeClr val="tx1"/>
                </a:solidFill>
                <a:latin typeface="DengXian" panose="02010600030101010101" pitchFamily="2" charset="-122"/>
                <a:ea typeface="DengXian" panose="02010600030101010101" pitchFamily="2" charset="-122"/>
              </a:rPr>
              <a:t>(1985)》</a:t>
            </a:r>
            <a:r>
              <a:rPr lang="zh-CN" altLang="en-US" sz="2400" dirty="0">
                <a:solidFill>
                  <a:schemeClr val="tx1"/>
                </a:solidFill>
                <a:latin typeface="DengXian" panose="02010600030101010101" pitchFamily="2" charset="-122"/>
                <a:ea typeface="DengXian" panose="02010600030101010101" pitchFamily="2" charset="-122"/>
              </a:rPr>
              <a:t>、</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食品法規</a:t>
            </a:r>
            <a:r>
              <a:rPr lang="en-US" altLang="zh-CN" sz="2400" dirty="0">
                <a:solidFill>
                  <a:schemeClr val="tx1"/>
                </a:solidFill>
                <a:latin typeface="DengXian" panose="02010600030101010101" pitchFamily="2" charset="-122"/>
                <a:ea typeface="DengXian" panose="02010600030101010101" pitchFamily="2" charset="-122"/>
              </a:rPr>
              <a:t>(1993)》</a:t>
            </a:r>
            <a:r>
              <a:rPr lang="zh-CN" altLang="en-US" sz="2400" dirty="0">
                <a:solidFill>
                  <a:schemeClr val="tx1"/>
                </a:solidFill>
                <a:latin typeface="DengXian" panose="02010600030101010101" pitchFamily="2" charset="-122"/>
                <a:ea typeface="DengXian" panose="02010600030101010101" pitchFamily="2" charset="-122"/>
              </a:rPr>
              <a:t>、</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煙草產 品監管法規</a:t>
            </a:r>
            <a:r>
              <a:rPr lang="en-US" altLang="zh-CN" sz="2400" dirty="0">
                <a:solidFill>
                  <a:schemeClr val="tx1"/>
                </a:solidFill>
                <a:latin typeface="DengXian" panose="02010600030101010101" pitchFamily="2" charset="-122"/>
                <a:ea typeface="DengXian" panose="02010600030101010101" pitchFamily="2" charset="-122"/>
              </a:rPr>
              <a:t>(2004)》</a:t>
            </a:r>
            <a:r>
              <a:rPr lang="zh-CN" altLang="en-US" sz="2400" dirty="0">
                <a:solidFill>
                  <a:schemeClr val="tx1"/>
                </a:solidFill>
                <a:latin typeface="DengXian" panose="02010600030101010101" pitchFamily="2" charset="-122"/>
                <a:ea typeface="DengXian" panose="02010600030101010101" pitchFamily="2" charset="-122"/>
              </a:rPr>
              <a:t>、</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食品法規</a:t>
            </a:r>
            <a:r>
              <a:rPr lang="en-US" altLang="zh-CN" sz="2400" dirty="0">
                <a:solidFill>
                  <a:schemeClr val="tx1"/>
                </a:solidFill>
                <a:latin typeface="DengXian" panose="02010600030101010101" pitchFamily="2" charset="-122"/>
                <a:ea typeface="DengXian" panose="02010600030101010101" pitchFamily="2" charset="-122"/>
              </a:rPr>
              <a:t>(2007)》 </a:t>
            </a:r>
            <a:r>
              <a:rPr lang="zh-CN" altLang="en-US" sz="2400" dirty="0">
                <a:solidFill>
                  <a:schemeClr val="tx1"/>
                </a:solidFill>
                <a:latin typeface="DengXian" panose="02010600030101010101" pitchFamily="2" charset="-122"/>
                <a:ea typeface="DengXian" panose="02010600030101010101" pitchFamily="2" charset="-122"/>
              </a:rPr>
              <a:t>、 </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食品衛生法</a:t>
            </a:r>
            <a:r>
              <a:rPr lang="en-US" altLang="zh-CN" sz="2400" dirty="0">
                <a:solidFill>
                  <a:schemeClr val="tx1"/>
                </a:solidFill>
                <a:latin typeface="DengXian" panose="02010600030101010101" pitchFamily="2" charset="-122"/>
                <a:ea typeface="DengXian" panose="02010600030101010101" pitchFamily="2" charset="-122"/>
              </a:rPr>
              <a:t>(2009)》 </a:t>
            </a:r>
            <a:r>
              <a:rPr lang="zh-CN" altLang="en-US" sz="2400" dirty="0">
                <a:solidFill>
                  <a:schemeClr val="tx1"/>
                </a:solidFill>
                <a:latin typeface="DengXian" panose="02010600030101010101" pitchFamily="2" charset="-122"/>
                <a:ea typeface="DengXian" panose="02010600030101010101" pitchFamily="2" charset="-122"/>
              </a:rPr>
              <a:t>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都是對</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食品法</a:t>
            </a:r>
            <a:r>
              <a:rPr lang="en-US" altLang="zh-CN" sz="2400" dirty="0">
                <a:solidFill>
                  <a:schemeClr val="tx1"/>
                </a:solidFill>
                <a:latin typeface="DengXian" panose="02010600030101010101" pitchFamily="2" charset="-122"/>
                <a:ea typeface="DengXian" panose="02010600030101010101" pitchFamily="2" charset="-122"/>
              </a:rPr>
              <a:t>(1983)》</a:t>
            </a:r>
            <a:r>
              <a:rPr lang="zh-CN" altLang="en-US" sz="2400" dirty="0">
                <a:solidFill>
                  <a:schemeClr val="tx1"/>
                </a:solidFill>
                <a:latin typeface="DengXian" panose="02010600030101010101" pitchFamily="2" charset="-122"/>
                <a:ea typeface="DengXian" panose="02010600030101010101" pitchFamily="2" charset="-122"/>
              </a:rPr>
              <a:t>的不斷持續的補充和完善。</a:t>
            </a:r>
            <a:endParaRPr lang="en-US" altLang="zh-CN" sz="2400" dirty="0">
              <a:solidFill>
                <a:schemeClr val="tx1"/>
              </a:solidFill>
              <a:latin typeface="DengXian" panose="02010600030101010101" pitchFamily="2" charset="-122"/>
              <a:ea typeface="DengXian" panose="02010600030101010101" pitchFamily="2" charset="-122"/>
            </a:endParaRPr>
          </a:p>
          <a:p>
            <a:endParaRPr lang="en-US" sz="24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32F52DDF-58EA-4583-A028-433D91A03B6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1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CF44-0EEA-401B-851A-33370BF131EC}"/>
              </a:ext>
            </a:extLst>
          </p:cNvPr>
          <p:cNvSpPr>
            <a:spLocks noGrp="1"/>
          </p:cNvSpPr>
          <p:nvPr>
            <p:ph type="title"/>
          </p:nvPr>
        </p:nvSpPr>
        <p:spPr>
          <a:xfrm>
            <a:off x="278294" y="252527"/>
            <a:ext cx="10515600" cy="628788"/>
          </a:xfrm>
        </p:spPr>
        <p:txBody>
          <a:bodyPr>
            <a:normAutofit fontScale="90000"/>
          </a:bodyPr>
          <a:lstStyle/>
          <a:p>
            <a:r>
              <a:rPr lang="zh-CN" altLang="en-US" b="1" u="sng" dirty="0"/>
              <a:t>傳統藥品分成必須和無須註冊</a:t>
            </a:r>
            <a:r>
              <a:rPr lang="en-US" altLang="zh-CN" b="1" u="sng" dirty="0"/>
              <a:t>2 </a:t>
            </a:r>
            <a:r>
              <a:rPr lang="zh-CN" altLang="en-US" b="1" u="sng" dirty="0"/>
              <a:t>組</a:t>
            </a:r>
            <a:br>
              <a:rPr lang="en-MY" altLang="zh-CN" u="sng" dirty="0"/>
            </a:br>
            <a:endParaRPr lang="en-MY" dirty="0"/>
          </a:p>
        </p:txBody>
      </p:sp>
      <p:sp>
        <p:nvSpPr>
          <p:cNvPr id="3" name="Content Placeholder 2">
            <a:extLst>
              <a:ext uri="{FF2B5EF4-FFF2-40B4-BE49-F238E27FC236}">
                <a16:creationId xmlns:a16="http://schemas.microsoft.com/office/drawing/2014/main" id="{E34DA147-CE8C-4BB3-AD55-740DCDBC06A3}"/>
              </a:ext>
            </a:extLst>
          </p:cNvPr>
          <p:cNvSpPr>
            <a:spLocks noGrp="1"/>
          </p:cNvSpPr>
          <p:nvPr>
            <p:ph idx="1"/>
          </p:nvPr>
        </p:nvSpPr>
        <p:spPr>
          <a:xfrm>
            <a:off x="559903" y="990738"/>
            <a:ext cx="9286462" cy="5714862"/>
          </a:xfrm>
        </p:spPr>
        <p:txBody>
          <a:bodyPr>
            <a:noAutofit/>
          </a:bodyPr>
          <a:lstStyle/>
          <a:p>
            <a:pPr>
              <a:lnSpc>
                <a:spcPct val="120000"/>
              </a:lnSpc>
            </a:pPr>
            <a:r>
              <a:rPr lang="zh-CN" altLang="en-US" sz="2400" dirty="0">
                <a:solidFill>
                  <a:schemeClr val="tx1"/>
                </a:solidFill>
                <a:latin typeface="DengXian" panose="02010600030101010101" pitchFamily="2" charset="-122"/>
                <a:ea typeface="DengXian" panose="02010600030101010101" pitchFamily="2" charset="-122"/>
              </a:rPr>
              <a:t>必須註冊的傳統藥包括傳統藥製劑及經加工草藥，規定包括藥品中的重金屬、砷鹽、農藥、 細菌及有毒物質含量必須低於最高控制量，藥品不允許摻入西藥有效成分等。未經註冊和審批的必須 註冊傳統藥品是嚴禁銷售的。</a:t>
            </a:r>
            <a:endParaRPr lang="en-MY" altLang="zh-CN" sz="2400" dirty="0">
              <a:solidFill>
                <a:schemeClr val="tx1"/>
              </a:solidFill>
              <a:latin typeface="DengXian" panose="02010600030101010101" pitchFamily="2" charset="-122"/>
              <a:ea typeface="DengXian" panose="02010600030101010101" pitchFamily="2" charset="-122"/>
            </a:endParaRPr>
          </a:p>
          <a:p>
            <a:pPr marL="0" indent="0">
              <a:lnSpc>
                <a:spcPct val="120000"/>
              </a:lnSpc>
              <a:buNone/>
            </a:pPr>
            <a:endParaRPr lang="en-MY" altLang="zh-CN" sz="2400" dirty="0">
              <a:solidFill>
                <a:schemeClr val="tx1"/>
              </a:solidFill>
              <a:latin typeface="DengXian" panose="02010600030101010101" pitchFamily="2" charset="-122"/>
              <a:ea typeface="DengXian" panose="02010600030101010101" pitchFamily="2" charset="-122"/>
            </a:endParaRPr>
          </a:p>
          <a:p>
            <a:pPr>
              <a:lnSpc>
                <a:spcPct val="120000"/>
              </a:lnSpc>
            </a:pPr>
            <a:r>
              <a:rPr lang="zh-CN" altLang="en-US" sz="2400" dirty="0">
                <a:solidFill>
                  <a:schemeClr val="tx1"/>
                </a:solidFill>
                <a:latin typeface="DengXian" panose="02010600030101010101" pitchFamily="2" charset="-122"/>
                <a:ea typeface="DengXian" panose="02010600030101010101" pitchFamily="2" charset="-122"/>
              </a:rPr>
              <a:t>不必註冊的傳統藥包括以下幾類</a:t>
            </a:r>
            <a:r>
              <a:rPr lang="en-US" altLang="zh-CN" sz="2400" dirty="0">
                <a:solidFill>
                  <a:schemeClr val="tx1"/>
                </a:solidFill>
                <a:latin typeface="DengXian" panose="02010600030101010101" pitchFamily="2" charset="-122"/>
                <a:ea typeface="DengXian" panose="02010600030101010101" pitchFamily="2" charset="-122"/>
              </a:rPr>
              <a:t>: </a:t>
            </a:r>
          </a:p>
          <a:p>
            <a:pPr marL="0" indent="0">
              <a:lnSpc>
                <a:spcPct val="120000"/>
              </a:lnSpc>
              <a:buNone/>
            </a:pPr>
            <a:r>
              <a:rPr lang="en-US" altLang="zh-CN" sz="2400" dirty="0">
                <a:solidFill>
                  <a:schemeClr val="tx1"/>
                </a:solidFill>
                <a:latin typeface="DengXian" panose="02010600030101010101" pitchFamily="2" charset="-122"/>
                <a:ea typeface="DengXian" panose="02010600030101010101" pitchFamily="2" charset="-122"/>
              </a:rPr>
              <a:t>1) </a:t>
            </a:r>
            <a:r>
              <a:rPr lang="zh-CN" altLang="en-US" sz="2400" dirty="0">
                <a:solidFill>
                  <a:schemeClr val="tx1"/>
                </a:solidFill>
                <a:latin typeface="DengXian" panose="02010600030101010101" pitchFamily="2" charset="-122"/>
                <a:ea typeface="DengXian" panose="02010600030101010101" pitchFamily="2" charset="-122"/>
              </a:rPr>
              <a:t>無毒的、未經加工的自然藥品，如中藥飲片。</a:t>
            </a:r>
            <a:endParaRPr lang="en-US" altLang="zh-CN" sz="2400" dirty="0">
              <a:solidFill>
                <a:schemeClr val="tx1"/>
              </a:solidFill>
              <a:latin typeface="DengXian" panose="02010600030101010101" pitchFamily="2" charset="-122"/>
              <a:ea typeface="DengXian" panose="02010600030101010101" pitchFamily="2" charset="-122"/>
            </a:endParaRPr>
          </a:p>
          <a:p>
            <a:pPr marL="0" indent="0">
              <a:lnSpc>
                <a:spcPct val="120000"/>
              </a:lnSpc>
              <a:buNone/>
            </a:pPr>
            <a:r>
              <a:rPr lang="en-US" altLang="zh-CN" sz="2400" dirty="0">
                <a:solidFill>
                  <a:schemeClr val="tx1"/>
                </a:solidFill>
                <a:latin typeface="DengXian" panose="02010600030101010101" pitchFamily="2" charset="-122"/>
                <a:ea typeface="DengXian" panose="02010600030101010101" pitchFamily="2" charset="-122"/>
              </a:rPr>
              <a:t>2) </a:t>
            </a:r>
            <a:r>
              <a:rPr lang="zh-CN" altLang="en-US" sz="2400" dirty="0">
                <a:solidFill>
                  <a:schemeClr val="tx1"/>
                </a:solidFill>
                <a:latin typeface="DengXian" panose="02010600030101010101" pitchFamily="2" charset="-122"/>
                <a:ea typeface="DengXian" panose="02010600030101010101" pitchFamily="2" charset="-122"/>
              </a:rPr>
              <a:t>僅經簡單加工的自然藥品，如曬乾、破碎、 研粉或打碎的傳統藥。</a:t>
            </a:r>
            <a:endParaRPr lang="en-US" altLang="zh-CN" sz="2400" dirty="0">
              <a:solidFill>
                <a:schemeClr val="tx1"/>
              </a:solidFill>
              <a:latin typeface="DengXian" panose="02010600030101010101" pitchFamily="2" charset="-122"/>
              <a:ea typeface="DengXian" panose="02010600030101010101" pitchFamily="2" charset="-122"/>
            </a:endParaRPr>
          </a:p>
          <a:p>
            <a:pPr marL="0" indent="0">
              <a:lnSpc>
                <a:spcPct val="120000"/>
              </a:lnSpc>
              <a:buNone/>
            </a:pPr>
            <a:r>
              <a:rPr lang="en-US" altLang="zh-CN" sz="2400" dirty="0">
                <a:solidFill>
                  <a:schemeClr val="tx1"/>
                </a:solidFill>
                <a:latin typeface="DengXian" panose="02010600030101010101" pitchFamily="2" charset="-122"/>
                <a:ea typeface="DengXian" panose="02010600030101010101" pitchFamily="2" charset="-122"/>
              </a:rPr>
              <a:t>3) </a:t>
            </a:r>
            <a:r>
              <a:rPr lang="zh-CN" altLang="en-US" sz="2400" dirty="0">
                <a:solidFill>
                  <a:schemeClr val="tx1"/>
                </a:solidFill>
                <a:latin typeface="DengXian" panose="02010600030101010101" pitchFamily="2" charset="-122"/>
                <a:ea typeface="DengXian" panose="02010600030101010101" pitchFamily="2" charset="-122"/>
              </a:rPr>
              <a:t>作為傳統食品或食物佐料的傳統藥，其食品標籤不能宣傳治療功效。</a:t>
            </a:r>
            <a:endParaRPr lang="en-US" altLang="zh-CN" sz="2400" dirty="0">
              <a:solidFill>
                <a:schemeClr val="tx1"/>
              </a:solidFill>
              <a:latin typeface="DengXian" panose="02010600030101010101" pitchFamily="2" charset="-122"/>
              <a:ea typeface="DengXian" panose="02010600030101010101" pitchFamily="2" charset="-122"/>
            </a:endParaRPr>
          </a:p>
          <a:p>
            <a:pPr marL="0" indent="0">
              <a:lnSpc>
                <a:spcPct val="120000"/>
              </a:lnSpc>
              <a:buNone/>
            </a:pPr>
            <a:r>
              <a:rPr lang="en-US" altLang="zh-CN" sz="2400" dirty="0">
                <a:solidFill>
                  <a:schemeClr val="tx1"/>
                </a:solidFill>
                <a:latin typeface="DengXian" panose="02010600030101010101" pitchFamily="2" charset="-122"/>
                <a:ea typeface="DengXian" panose="02010600030101010101" pitchFamily="2" charset="-122"/>
              </a:rPr>
              <a:t>4) </a:t>
            </a:r>
            <a:r>
              <a:rPr lang="zh-CN" altLang="en-US" sz="2400" dirty="0">
                <a:solidFill>
                  <a:schemeClr val="tx1"/>
                </a:solidFill>
                <a:latin typeface="DengXian" panose="02010600030101010101" pitchFamily="2" charset="-122"/>
                <a:ea typeface="DengXian" panose="02010600030101010101" pitchFamily="2" charset="-122"/>
              </a:rPr>
              <a:t>作為化妝品，用以外洗或外敷的傳統藥品製劑。</a:t>
            </a:r>
            <a:endParaRPr lang="en-MY" altLang="zh-CN" sz="2400" dirty="0">
              <a:solidFill>
                <a:schemeClr val="tx1"/>
              </a:solidFill>
              <a:latin typeface="DengXian" panose="02010600030101010101" pitchFamily="2" charset="-122"/>
              <a:ea typeface="DengXian" panose="02010600030101010101" pitchFamily="2" charset="-122"/>
            </a:endParaRPr>
          </a:p>
          <a:p>
            <a:pPr marL="0" indent="0">
              <a:lnSpc>
                <a:spcPct val="120000"/>
              </a:lnSpc>
              <a:buNone/>
            </a:pPr>
            <a:endParaRPr lang="en-MY" altLang="zh-CN" sz="2400" dirty="0">
              <a:solidFill>
                <a:schemeClr val="tx1"/>
              </a:solidFill>
              <a:latin typeface="DengXian" panose="02010600030101010101" pitchFamily="2" charset="-122"/>
              <a:ea typeface="DengXian" panose="02010600030101010101" pitchFamily="2" charset="-122"/>
            </a:endParaRPr>
          </a:p>
          <a:p>
            <a:pPr>
              <a:lnSpc>
                <a:spcPct val="120000"/>
              </a:lnSpc>
            </a:pPr>
            <a:endParaRPr lang="zh-CN" altLang="en-US" sz="2400" dirty="0">
              <a:solidFill>
                <a:schemeClr val="tx1"/>
              </a:solidFill>
              <a:latin typeface="DengXian" panose="02010600030101010101" pitchFamily="2" charset="-122"/>
              <a:ea typeface="DengXian" panose="02010600030101010101" pitchFamily="2" charset="-122"/>
            </a:endParaRPr>
          </a:p>
          <a:p>
            <a:endParaRPr lang="en-MY" sz="24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8408FC9C-8BB8-4427-BA28-D8B21A57284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24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27A7-CEDB-4490-A91D-863B7EF8BEDB}"/>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921CB5AE-260D-4E95-8B66-F304B81E4954}"/>
              </a:ext>
            </a:extLst>
          </p:cNvPr>
          <p:cNvSpPr>
            <a:spLocks noGrp="1"/>
          </p:cNvSpPr>
          <p:nvPr>
            <p:ph idx="1"/>
          </p:nvPr>
        </p:nvSpPr>
        <p:spPr>
          <a:xfrm>
            <a:off x="677334" y="609601"/>
            <a:ext cx="8596668" cy="5431762"/>
          </a:xfrm>
        </p:spPr>
        <p:txBody>
          <a:bodyPr>
            <a:noAutofit/>
          </a:bodyPr>
          <a:lstStyle/>
          <a:p>
            <a:r>
              <a:rPr lang="zh-CN" altLang="en-US" sz="2400" dirty="0">
                <a:solidFill>
                  <a:schemeClr val="tx1"/>
                </a:solidFill>
                <a:latin typeface="DengXian" panose="02010600030101010101" pitchFamily="2" charset="-122"/>
                <a:ea typeface="DengXian" panose="02010600030101010101" pitchFamily="2" charset="-122"/>
              </a:rPr>
              <a:t>食品在馬來西亞嚴格來講不能稱為“註冊”</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應叫做“分類”。分類成功後會授予申請者一張“分類函”</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即為產品合法上市的身份證。</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外國產品進口前需要向主管機構報備產品標籤</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獲得核批後方能進口銷售。</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食品分類只需向主管機構提供以下材料：</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申請表</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產品配方</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產品 工藝流程</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產品標籤</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含產品營養標籤</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檢測報告</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自由銷售證 明或健康證書</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僅限進口產品</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生產商和進口商名稱、地址</a:t>
            </a:r>
            <a:r>
              <a:rPr lang="en-US" altLang="zh-CN" sz="2400" dirty="0">
                <a:solidFill>
                  <a:schemeClr val="tx1"/>
                </a:solidFill>
                <a:latin typeface="DengXian" panose="02010600030101010101" pitchFamily="2" charset="-122"/>
                <a:ea typeface="DengXian" panose="02010600030101010101" pitchFamily="2" charset="-122"/>
              </a:rPr>
              <a:t>, </a:t>
            </a:r>
            <a:r>
              <a:rPr lang="zh-CN" altLang="en-US" sz="2400" dirty="0">
                <a:solidFill>
                  <a:schemeClr val="tx1"/>
                </a:solidFill>
                <a:latin typeface="DengXian" panose="02010600030101010101" pitchFamily="2" charset="-122"/>
                <a:ea typeface="DengXian" panose="02010600030101010101" pitchFamily="2" charset="-122"/>
              </a:rPr>
              <a:t>申請人的名稱、位址、電話、傳真、身份證號</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或護照號</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當地公司的註冊號等。</a:t>
            </a:r>
            <a:endParaRPr lang="en-MY"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 </a:t>
            </a:r>
            <a:endParaRPr lang="en-MY" sz="2400" dirty="0">
              <a:solidFill>
                <a:schemeClr val="tx1"/>
              </a:solidFill>
              <a:latin typeface="DengXian" panose="02010600030101010101" pitchFamily="2" charset="-122"/>
              <a:ea typeface="DengXian" panose="02010600030101010101" pitchFamily="2" charset="-122"/>
            </a:endParaRPr>
          </a:p>
          <a:p>
            <a:endParaRPr lang="en-MY" sz="2400" dirty="0">
              <a:solidFill>
                <a:schemeClr val="tx1"/>
              </a:solidFill>
            </a:endParaRPr>
          </a:p>
        </p:txBody>
      </p:sp>
      <p:pic>
        <p:nvPicPr>
          <p:cNvPr id="4" name="Picture 2" descr="Image result for Chinese medicine malaysia">
            <a:extLst>
              <a:ext uri="{FF2B5EF4-FFF2-40B4-BE49-F238E27FC236}">
                <a16:creationId xmlns:a16="http://schemas.microsoft.com/office/drawing/2014/main" id="{DAB7BDC9-39EC-45E8-85D9-4EB69A55CC4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456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B77B-BCAA-4D5F-B593-45022E3464A0}"/>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A2664776-95FE-4947-8A32-D00597E94C2B}"/>
              </a:ext>
            </a:extLst>
          </p:cNvPr>
          <p:cNvSpPr>
            <a:spLocks noGrp="1"/>
          </p:cNvSpPr>
          <p:nvPr>
            <p:ph idx="1"/>
          </p:nvPr>
        </p:nvSpPr>
        <p:spPr>
          <a:xfrm>
            <a:off x="677334" y="1391479"/>
            <a:ext cx="8596668" cy="5181600"/>
          </a:xfrm>
        </p:spPr>
        <p:txBody>
          <a:bodyPr>
            <a:normAutofit/>
          </a:bodyPr>
          <a:lstStyle/>
          <a:p>
            <a:r>
              <a:rPr lang="zh-CN" altLang="en-US" sz="2400" dirty="0">
                <a:solidFill>
                  <a:schemeClr val="tx1"/>
                </a:solidFill>
                <a:latin typeface="DengXian" panose="02010600030101010101" pitchFamily="2" charset="-122"/>
                <a:ea typeface="DengXian" panose="02010600030101010101" pitchFamily="2" charset="-122"/>
              </a:rPr>
              <a:t>申請的流程則較為簡單</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只需把上述材料整合後提交</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無需提交樣品</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獲批後即可銷售</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整個審批時間也比藥品註冊要快</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大概 </a:t>
            </a:r>
            <a:r>
              <a:rPr lang="en-US" altLang="zh-CN" sz="2400" dirty="0">
                <a:solidFill>
                  <a:schemeClr val="tx1"/>
                </a:solidFill>
                <a:latin typeface="DengXian" panose="02010600030101010101" pitchFamily="2" charset="-122"/>
                <a:ea typeface="DengXian" panose="02010600030101010101" pitchFamily="2" charset="-122"/>
              </a:rPr>
              <a:t>3 </a:t>
            </a:r>
            <a:r>
              <a:rPr lang="zh-CN" altLang="en-US" sz="2400" dirty="0">
                <a:solidFill>
                  <a:schemeClr val="tx1"/>
                </a:solidFill>
                <a:latin typeface="DengXian" panose="02010600030101010101" pitchFamily="2" charset="-122"/>
                <a:ea typeface="DengXian" panose="02010600030101010101" pitchFamily="2" charset="-122"/>
              </a:rPr>
              <a:t>個月就可以完成。</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但值得注意的是</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馬來西亞對於可使用的食品清單並沒有詳細列出</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是否食品原料還需根據馬來西亞的食用習慣結合具體審批官員的認知來決定。</a:t>
            </a:r>
            <a:endParaRPr lang="en-MY" altLang="zh-CN" sz="2400" dirty="0">
              <a:solidFill>
                <a:schemeClr val="tx1"/>
              </a:solidFill>
              <a:latin typeface="DengXian" panose="02010600030101010101" pitchFamily="2" charset="-122"/>
              <a:ea typeface="DengXian" panose="02010600030101010101" pitchFamily="2" charset="-122"/>
            </a:endParaRPr>
          </a:p>
          <a:p>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對於大部分中草藥原料</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當局均會認為其為非食品</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如果配方中使用 量超過 </a:t>
            </a:r>
            <a:r>
              <a:rPr lang="en-US" altLang="zh-CN" sz="2400" dirty="0">
                <a:solidFill>
                  <a:schemeClr val="tx1"/>
                </a:solidFill>
                <a:latin typeface="DengXian" panose="02010600030101010101" pitchFamily="2" charset="-122"/>
                <a:ea typeface="DengXian" panose="02010600030101010101" pitchFamily="2" charset="-122"/>
              </a:rPr>
              <a:t>20%,</a:t>
            </a:r>
            <a:r>
              <a:rPr lang="zh-CN" altLang="en-US" sz="2400" dirty="0">
                <a:solidFill>
                  <a:schemeClr val="tx1"/>
                </a:solidFill>
                <a:latin typeface="DengXian" panose="02010600030101010101" pitchFamily="2" charset="-122"/>
                <a:ea typeface="DengXian" panose="02010600030101010101" pitchFamily="2" charset="-122"/>
              </a:rPr>
              <a:t>則可能被要求進行藥品註冊。</a:t>
            </a:r>
            <a:endParaRPr lang="en-MY" sz="2400" dirty="0"/>
          </a:p>
        </p:txBody>
      </p:sp>
      <p:pic>
        <p:nvPicPr>
          <p:cNvPr id="4" name="Picture 2" descr="Image result for Chinese medicine malaysia">
            <a:extLst>
              <a:ext uri="{FF2B5EF4-FFF2-40B4-BE49-F238E27FC236}">
                <a16:creationId xmlns:a16="http://schemas.microsoft.com/office/drawing/2014/main" id="{C15320AD-6C1C-4E23-ACA1-01BA5C98661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231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A46E-2854-4D92-9CB6-D6CBC3990D7D}"/>
              </a:ext>
            </a:extLst>
          </p:cNvPr>
          <p:cNvSpPr>
            <a:spLocks noGrp="1"/>
          </p:cNvSpPr>
          <p:nvPr>
            <p:ph type="title"/>
          </p:nvPr>
        </p:nvSpPr>
        <p:spPr/>
        <p:txBody>
          <a:bodyPr/>
          <a:lstStyle/>
          <a:p>
            <a:r>
              <a:rPr lang="zh-CN" altLang="en-US" b="1" u="sng" dirty="0"/>
              <a:t>品質要求</a:t>
            </a:r>
            <a:endParaRPr lang="en-MY" b="1" u="sng" dirty="0"/>
          </a:p>
        </p:txBody>
      </p:sp>
      <p:sp>
        <p:nvSpPr>
          <p:cNvPr id="3" name="Content Placeholder 2">
            <a:extLst>
              <a:ext uri="{FF2B5EF4-FFF2-40B4-BE49-F238E27FC236}">
                <a16:creationId xmlns:a16="http://schemas.microsoft.com/office/drawing/2014/main" id="{02BD9DFA-FAEB-4B93-B1D3-08BC757D8D48}"/>
              </a:ext>
            </a:extLst>
          </p:cNvPr>
          <p:cNvSpPr>
            <a:spLocks noGrp="1"/>
          </p:cNvSpPr>
          <p:nvPr>
            <p:ph idx="1"/>
          </p:nvPr>
        </p:nvSpPr>
        <p:spPr>
          <a:xfrm>
            <a:off x="306273" y="1365458"/>
            <a:ext cx="8596668" cy="3880773"/>
          </a:xfrm>
        </p:spPr>
        <p:txBody>
          <a:bodyPr>
            <a:noAutofit/>
          </a:bodyPr>
          <a:lstStyle/>
          <a:p>
            <a:r>
              <a:rPr lang="zh-CN" altLang="en-US" sz="2200" dirty="0">
                <a:solidFill>
                  <a:schemeClr val="tx1"/>
                </a:solidFill>
                <a:latin typeface="DengXian" panose="02010600030101010101" pitchFamily="2" charset="-122"/>
                <a:ea typeface="DengXian" panose="02010600030101010101" pitchFamily="2" charset="-122"/>
              </a:rPr>
              <a:t>馬來西亞食品標準是由馬來西亞行業標準委員會</a:t>
            </a:r>
            <a:r>
              <a:rPr lang="en-US" altLang="zh-CN" sz="2200" dirty="0">
                <a:solidFill>
                  <a:schemeClr val="tx1"/>
                </a:solidFill>
                <a:latin typeface="DengXian" panose="02010600030101010101" pitchFamily="2" charset="-122"/>
                <a:ea typeface="DengXian" panose="02010600030101010101" pitchFamily="2" charset="-122"/>
              </a:rPr>
              <a:t>(ISCs) </a:t>
            </a:r>
            <a:r>
              <a:rPr lang="zh-CN" altLang="en-US" sz="2200" dirty="0">
                <a:solidFill>
                  <a:schemeClr val="tx1"/>
                </a:solidFill>
                <a:latin typeface="DengXian" panose="02010600030101010101" pitchFamily="2" charset="-122"/>
                <a:ea typeface="DengXian" panose="02010600030101010101" pitchFamily="2" charset="-122"/>
              </a:rPr>
              <a:t>制定的。馬來西亞採用的食品相關標準參考了國際標準組織、國際食品法典委員會、國際認證論壇等國際性組織所制定的有關標準和準則。</a:t>
            </a:r>
            <a:endParaRPr lang="en-MY" altLang="zh-CN" sz="2200" dirty="0">
              <a:solidFill>
                <a:schemeClr val="tx1"/>
              </a:solidFill>
              <a:latin typeface="DengXian" panose="02010600030101010101" pitchFamily="2" charset="-122"/>
              <a:ea typeface="DengXian" panose="02010600030101010101" pitchFamily="2" charset="-122"/>
            </a:endParaRPr>
          </a:p>
          <a:p>
            <a:r>
              <a:rPr lang="zh-CN" altLang="en-US" sz="2200" dirty="0">
                <a:solidFill>
                  <a:schemeClr val="tx1"/>
                </a:solidFill>
                <a:latin typeface="DengXian" panose="02010600030101010101" pitchFamily="2" charset="-122"/>
                <a:ea typeface="DengXian" panose="02010600030101010101" pitchFamily="2" charset="-122"/>
              </a:rPr>
              <a:t>對於穆斯林人</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他們只選用獲得 </a:t>
            </a:r>
            <a:r>
              <a:rPr lang="en-US" altLang="zh-CN" sz="2200" dirty="0">
                <a:solidFill>
                  <a:schemeClr val="tx1"/>
                </a:solidFill>
                <a:latin typeface="DengXian" panose="02010600030101010101" pitchFamily="2" charset="-122"/>
                <a:ea typeface="DengXian" panose="02010600030101010101" pitchFamily="2" charset="-122"/>
              </a:rPr>
              <a:t>Halal </a:t>
            </a:r>
            <a:r>
              <a:rPr lang="zh-CN" altLang="en-US" sz="2200" dirty="0">
                <a:solidFill>
                  <a:schemeClr val="tx1"/>
                </a:solidFill>
                <a:latin typeface="DengXian" panose="02010600030101010101" pitchFamily="2" charset="-122"/>
                <a:ea typeface="DengXian" panose="02010600030101010101" pitchFamily="2" charset="-122"/>
              </a:rPr>
              <a:t>認證的食品。</a:t>
            </a:r>
            <a:endParaRPr lang="en-MY" altLang="zh-CN" sz="2200" dirty="0">
              <a:solidFill>
                <a:schemeClr val="tx1"/>
              </a:solidFill>
              <a:latin typeface="DengXian" panose="02010600030101010101" pitchFamily="2" charset="-122"/>
              <a:ea typeface="DengXian" panose="02010600030101010101" pitchFamily="2" charset="-122"/>
            </a:endParaRPr>
          </a:p>
          <a:p>
            <a:r>
              <a:rPr lang="zh-CN" altLang="en-US" sz="2200" dirty="0">
                <a:solidFill>
                  <a:schemeClr val="tx1"/>
                </a:solidFill>
                <a:latin typeface="DengXian" panose="02010600030101010101" pitchFamily="2" charset="-122"/>
                <a:ea typeface="DengXian" panose="02010600030101010101" pitchFamily="2" charset="-122"/>
              </a:rPr>
              <a:t>馬來西亞的食品 </a:t>
            </a:r>
            <a:r>
              <a:rPr lang="en-US" altLang="zh-CN" sz="2200" dirty="0">
                <a:solidFill>
                  <a:schemeClr val="tx1"/>
                </a:solidFill>
                <a:latin typeface="DengXian" panose="02010600030101010101" pitchFamily="2" charset="-122"/>
                <a:ea typeface="DengXian" panose="02010600030101010101" pitchFamily="2" charset="-122"/>
              </a:rPr>
              <a:t>GMP </a:t>
            </a:r>
            <a:r>
              <a:rPr lang="zh-CN" altLang="en-US" sz="2200" dirty="0">
                <a:solidFill>
                  <a:schemeClr val="tx1"/>
                </a:solidFill>
                <a:latin typeface="DengXian" panose="02010600030101010101" pitchFamily="2" charset="-122"/>
                <a:ea typeface="DengXian" panose="02010600030101010101" pitchFamily="2" charset="-122"/>
              </a:rPr>
              <a:t>並不是強制執行的。</a:t>
            </a:r>
            <a:endParaRPr lang="en-MY" altLang="zh-CN" sz="2200" dirty="0">
              <a:solidFill>
                <a:schemeClr val="tx1"/>
              </a:solidFill>
              <a:latin typeface="DengXian" panose="02010600030101010101" pitchFamily="2" charset="-122"/>
              <a:ea typeface="DengXian" panose="02010600030101010101" pitchFamily="2" charset="-122"/>
            </a:endParaRPr>
          </a:p>
          <a:p>
            <a:endParaRPr lang="en-MY" sz="2200" dirty="0">
              <a:solidFill>
                <a:schemeClr val="tx1"/>
              </a:solidFill>
              <a:latin typeface="DengXian" panose="02010600030101010101" pitchFamily="2" charset="-122"/>
              <a:ea typeface="DengXian" panose="02010600030101010101" pitchFamily="2" charset="-122"/>
            </a:endParaRPr>
          </a:p>
          <a:p>
            <a:r>
              <a:rPr lang="zh-CN" altLang="en-US" sz="2200" dirty="0">
                <a:solidFill>
                  <a:schemeClr val="tx1"/>
                </a:solidFill>
                <a:latin typeface="DengXian" panose="02010600030101010101" pitchFamily="2" charset="-122"/>
                <a:ea typeface="DengXian" panose="02010600030101010101" pitchFamily="2" charset="-122"/>
              </a:rPr>
              <a:t>標籤要求標示產品名稱</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淨含量</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成分列表</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食用 方法</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儲存方法</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製造商</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代理商名稱、位址</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原產地</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進口產品</a:t>
            </a:r>
            <a:r>
              <a:rPr lang="en-US" altLang="zh-CN" sz="2200" dirty="0">
                <a:solidFill>
                  <a:schemeClr val="tx1"/>
                </a:solidFill>
                <a:latin typeface="DengXian" panose="02010600030101010101" pitchFamily="2" charset="-122"/>
                <a:ea typeface="DengXian" panose="02010600030101010101" pitchFamily="2" charset="-122"/>
              </a:rPr>
              <a:t>), </a:t>
            </a:r>
            <a:r>
              <a:rPr lang="zh-CN" altLang="en-US" sz="2200" dirty="0">
                <a:solidFill>
                  <a:schemeClr val="tx1"/>
                </a:solidFill>
                <a:latin typeface="DengXian" panose="02010600030101010101" pitchFamily="2" charset="-122"/>
                <a:ea typeface="DengXian" panose="02010600030101010101" pitchFamily="2" charset="-122"/>
              </a:rPr>
              <a:t>有效日期</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日</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月</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年</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營養標籤</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過敏原</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如有</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等信息。</a:t>
            </a:r>
            <a:endParaRPr lang="en-MY" altLang="zh-CN" sz="2200" dirty="0">
              <a:solidFill>
                <a:schemeClr val="tx1"/>
              </a:solidFill>
              <a:latin typeface="DengXian" panose="02010600030101010101" pitchFamily="2" charset="-122"/>
              <a:ea typeface="DengXian" panose="02010600030101010101" pitchFamily="2" charset="-122"/>
            </a:endParaRPr>
          </a:p>
          <a:p>
            <a:r>
              <a:rPr lang="zh-CN" altLang="en-US" sz="2200" dirty="0">
                <a:solidFill>
                  <a:schemeClr val="tx1"/>
                </a:solidFill>
                <a:latin typeface="DengXian" panose="02010600030101010101" pitchFamily="2" charset="-122"/>
                <a:ea typeface="DengXian" panose="02010600030101010101" pitchFamily="2" charset="-122"/>
              </a:rPr>
              <a:t>如果含有牛肉、豬肉等動物成分或酒精成分</a:t>
            </a:r>
            <a:r>
              <a:rPr lang="en-US" altLang="zh-CN" sz="2200" dirty="0">
                <a:solidFill>
                  <a:schemeClr val="tx1"/>
                </a:solidFill>
                <a:latin typeface="DengXian" panose="02010600030101010101" pitchFamily="2" charset="-122"/>
                <a:ea typeface="DengXian" panose="02010600030101010101" pitchFamily="2" charset="-122"/>
              </a:rPr>
              <a:t>,</a:t>
            </a:r>
            <a:r>
              <a:rPr lang="zh-CN" altLang="en-US" sz="2200" dirty="0">
                <a:solidFill>
                  <a:schemeClr val="tx1"/>
                </a:solidFill>
                <a:latin typeface="DengXian" panose="02010600030101010101" pitchFamily="2" charset="-122"/>
                <a:ea typeface="DengXian" panose="02010600030101010101" pitchFamily="2" charset="-122"/>
              </a:rPr>
              <a:t>還需另外標明。</a:t>
            </a:r>
            <a:endParaRPr lang="en-MY" sz="2200" dirty="0">
              <a:solidFill>
                <a:schemeClr val="tx1"/>
              </a:solidFill>
              <a:latin typeface="DengXian" panose="02010600030101010101" pitchFamily="2" charset="-122"/>
              <a:ea typeface="DengXian" panose="02010600030101010101" pitchFamily="2" charset="-122"/>
            </a:endParaRPr>
          </a:p>
        </p:txBody>
      </p:sp>
      <p:pic>
        <p:nvPicPr>
          <p:cNvPr id="5" name="Picture 2" descr="Image result for Chinese medicine malaysia">
            <a:extLst>
              <a:ext uri="{FF2B5EF4-FFF2-40B4-BE49-F238E27FC236}">
                <a16:creationId xmlns:a16="http://schemas.microsoft.com/office/drawing/2014/main" id="{C5330304-32DA-471D-8157-955A9871B89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72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82A6-D0EF-4D41-957E-6E518501DC0D}"/>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F87B634F-2D32-49C2-BED8-B9B367B0C79B}"/>
              </a:ext>
            </a:extLst>
          </p:cNvPr>
          <p:cNvSpPr>
            <a:spLocks noGrp="1"/>
          </p:cNvSpPr>
          <p:nvPr>
            <p:ph idx="1"/>
          </p:nvPr>
        </p:nvSpPr>
        <p:spPr>
          <a:xfrm>
            <a:off x="491804" y="1270000"/>
            <a:ext cx="8596668" cy="3880773"/>
          </a:xfrm>
        </p:spPr>
        <p:txBody>
          <a:bodyPr>
            <a:normAutofit fontScale="92500"/>
          </a:bodyPr>
          <a:lstStyle/>
          <a:p>
            <a:pPr marL="0" indent="0">
              <a:buNone/>
            </a:pPr>
            <a:r>
              <a:rPr lang="zh-CN" altLang="en-US" sz="2400" dirty="0">
                <a:solidFill>
                  <a:schemeClr val="tx1"/>
                </a:solidFill>
                <a:latin typeface="DengXian" panose="02010600030101010101" pitchFamily="2" charset="-122"/>
                <a:ea typeface="DengXian" panose="02010600030101010101" pitchFamily="2" charset="-122"/>
              </a:rPr>
              <a:t>語言要求</a:t>
            </a:r>
            <a:r>
              <a:rPr lang="en-MY"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  </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對於當地製造的食品</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要求用馬來文或英文進行標示；</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對於進口食品</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要求少用馬來文進行標識</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也可翻譯為其他語言</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如果用其他語言標示</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則全部標籤內容均要翻譯為該種語言</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 </a:t>
            </a:r>
            <a:endParaRPr lang="en-MY" altLang="zh-CN" sz="2400" dirty="0">
              <a:solidFill>
                <a:schemeClr val="tx1"/>
              </a:solidFill>
              <a:latin typeface="DengXian" panose="02010600030101010101" pitchFamily="2" charset="-122"/>
              <a:ea typeface="DengXian" panose="02010600030101010101" pitchFamily="2" charset="-122"/>
            </a:endParaRPr>
          </a:p>
          <a:p>
            <a:endParaRPr lang="en-US" altLang="zh-CN" sz="2400" dirty="0">
              <a:solidFill>
                <a:schemeClr val="tx1"/>
              </a:solidFill>
              <a:latin typeface="DengXian" panose="02010600030101010101" pitchFamily="2" charset="-122"/>
              <a:ea typeface="DengXian" panose="02010600030101010101" pitchFamily="2" charset="-122"/>
            </a:endParaRPr>
          </a:p>
          <a:p>
            <a:pPr marL="0" indent="0">
              <a:buNone/>
            </a:pPr>
            <a:r>
              <a:rPr lang="zh-CN" altLang="en-US" sz="2400" dirty="0">
                <a:solidFill>
                  <a:schemeClr val="tx1"/>
                </a:solidFill>
                <a:latin typeface="DengXian" panose="02010600030101010101" pitchFamily="2" charset="-122"/>
                <a:ea typeface="DengXian" panose="02010600030101010101" pitchFamily="2" charset="-122"/>
              </a:rPr>
              <a:t>其他要求</a:t>
            </a:r>
            <a:r>
              <a:rPr lang="en-MY"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  </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為了讓消費者能在短的時間瞭解產品的成分並選擇合適的產品</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官方還要求食品在主視面清晰標明產品的描述。而食品是不允許有任何功效宣稱的</a:t>
            </a:r>
            <a:endParaRPr lang="en-MY" sz="2400" dirty="0"/>
          </a:p>
        </p:txBody>
      </p:sp>
      <p:pic>
        <p:nvPicPr>
          <p:cNvPr id="4" name="Picture 2" descr="Image result for Chinese medicine malaysia">
            <a:extLst>
              <a:ext uri="{FF2B5EF4-FFF2-40B4-BE49-F238E27FC236}">
                <a16:creationId xmlns:a16="http://schemas.microsoft.com/office/drawing/2014/main" id="{DDA1FE27-4C1C-4C95-885B-DD87CCEBAEA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009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3295-9A31-47A9-8DA2-DA5F872AC59E}"/>
              </a:ext>
            </a:extLst>
          </p:cNvPr>
          <p:cNvSpPr>
            <a:spLocks noGrp="1"/>
          </p:cNvSpPr>
          <p:nvPr>
            <p:ph type="title"/>
          </p:nvPr>
        </p:nvSpPr>
        <p:spPr>
          <a:xfrm>
            <a:off x="637577" y="715617"/>
            <a:ext cx="8596668" cy="1320800"/>
          </a:xfrm>
        </p:spPr>
        <p:txBody>
          <a:bodyPr/>
          <a:lstStyle/>
          <a:p>
            <a:r>
              <a:rPr lang="zh-CN" altLang="en-US" b="1" u="sng" dirty="0"/>
              <a:t>建議</a:t>
            </a:r>
            <a:endParaRPr lang="en-MY" b="1" u="sng" dirty="0"/>
          </a:p>
        </p:txBody>
      </p:sp>
      <p:sp>
        <p:nvSpPr>
          <p:cNvPr id="3" name="Content Placeholder 2">
            <a:extLst>
              <a:ext uri="{FF2B5EF4-FFF2-40B4-BE49-F238E27FC236}">
                <a16:creationId xmlns:a16="http://schemas.microsoft.com/office/drawing/2014/main" id="{39D27461-44D0-4E23-B5B8-66F325782B3B}"/>
              </a:ext>
            </a:extLst>
          </p:cNvPr>
          <p:cNvSpPr>
            <a:spLocks noGrp="1"/>
          </p:cNvSpPr>
          <p:nvPr>
            <p:ph idx="1"/>
          </p:nvPr>
        </p:nvSpPr>
        <p:spPr>
          <a:xfrm>
            <a:off x="637577" y="1506330"/>
            <a:ext cx="8596668" cy="3880773"/>
          </a:xfrm>
        </p:spPr>
        <p:txBody>
          <a:bodyPr>
            <a:noAutofit/>
          </a:bodyPr>
          <a:lstStyle/>
          <a:p>
            <a:endParaRPr lang="en-MY" altLang="zh-CN" sz="2400" dirty="0">
              <a:latin typeface="DengXian" panose="02010600030101010101" pitchFamily="2" charset="-122"/>
              <a:ea typeface="DengXian" panose="02010600030101010101" pitchFamily="2" charset="-122"/>
            </a:endParaRPr>
          </a:p>
          <a:p>
            <a:r>
              <a:rPr lang="zh-CN" altLang="en-US" sz="2400" dirty="0">
                <a:latin typeface="DengXian" panose="02010600030101010101" pitchFamily="2" charset="-122"/>
                <a:ea typeface="DengXian" panose="02010600030101010101" pitchFamily="2" charset="-122"/>
              </a:rPr>
              <a:t>對於中草藥產品在馬來西亞的上市策略</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註冊為藥品抑或以食品上市各有利弊。</a:t>
            </a:r>
            <a:endParaRPr lang="en-MY" altLang="zh-CN" sz="2400" dirty="0">
              <a:latin typeface="DengXian" panose="02010600030101010101" pitchFamily="2" charset="-122"/>
              <a:ea typeface="DengXian" panose="02010600030101010101" pitchFamily="2" charset="-122"/>
            </a:endParaRPr>
          </a:p>
          <a:p>
            <a:r>
              <a:rPr lang="zh-CN" altLang="en-US" sz="2400" dirty="0">
                <a:latin typeface="DengXian" panose="02010600030101010101" pitchFamily="2" charset="-122"/>
                <a:ea typeface="DengXian" panose="02010600030101010101" pitchFamily="2" charset="-122"/>
              </a:rPr>
              <a:t>若中草藥產品以食品方式上市</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由於受到活性成分使用不得超過 </a:t>
            </a:r>
            <a:r>
              <a:rPr lang="en-US" altLang="zh-CN" sz="2400" dirty="0">
                <a:latin typeface="DengXian" panose="02010600030101010101" pitchFamily="2" charset="-122"/>
                <a:ea typeface="DengXian" panose="02010600030101010101" pitchFamily="2" charset="-122"/>
              </a:rPr>
              <a:t>20%</a:t>
            </a:r>
            <a:r>
              <a:rPr lang="zh-CN" altLang="en-US" sz="2400" dirty="0">
                <a:latin typeface="DengXian" panose="02010600030101010101" pitchFamily="2" charset="-122"/>
                <a:ea typeface="DengXian" panose="02010600030101010101" pitchFamily="2" charset="-122"/>
              </a:rPr>
              <a:t>的限制</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產品配方中活性成分的 比例就比較有限。</a:t>
            </a:r>
            <a:endParaRPr lang="en-MY" altLang="zh-CN" sz="2400" dirty="0">
              <a:latin typeface="DengXian" panose="02010600030101010101" pitchFamily="2" charset="-122"/>
              <a:ea typeface="DengXian" panose="02010600030101010101" pitchFamily="2" charset="-122"/>
            </a:endParaRPr>
          </a:p>
          <a:p>
            <a:r>
              <a:rPr lang="zh-CN" altLang="en-US" sz="2400" dirty="0">
                <a:latin typeface="DengXian" panose="02010600030101010101" pitchFamily="2" charset="-122"/>
                <a:ea typeface="DengXian" panose="02010600030101010101" pitchFamily="2" charset="-122"/>
              </a:rPr>
              <a:t>而且</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由於不能作任何功效的宣傳</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也失去了 一個對當地馬來人宣傳中草藥產品及其原料功效的大好機會。 </a:t>
            </a:r>
            <a:endParaRPr lang="en-MY" altLang="zh-CN" sz="2400" dirty="0">
              <a:latin typeface="DengXian" panose="02010600030101010101" pitchFamily="2" charset="-122"/>
              <a:ea typeface="DengXian" panose="02010600030101010101" pitchFamily="2" charset="-122"/>
            </a:endParaRPr>
          </a:p>
          <a:p>
            <a:r>
              <a:rPr lang="zh-CN" altLang="en-US" sz="2400" dirty="0">
                <a:latin typeface="DengXian" panose="02010600030101010101" pitchFamily="2" charset="-122"/>
                <a:ea typeface="DengXian" panose="02010600030101010101" pitchFamily="2" charset="-122"/>
              </a:rPr>
              <a:t>當然</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相比起藥品註冊</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食品的審批流程簡單</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可快速上市</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對 於搶佔市場份額或佔領行業先機有不可比擬的優勢。</a:t>
            </a:r>
            <a:endParaRPr lang="en-MY" altLang="zh-CN" sz="2400" dirty="0">
              <a:latin typeface="DengXian" panose="02010600030101010101" pitchFamily="2" charset="-122"/>
              <a:ea typeface="DengXian" panose="02010600030101010101" pitchFamily="2" charset="-122"/>
            </a:endParaRPr>
          </a:p>
          <a:p>
            <a:endParaRPr lang="en-MY" altLang="zh-CN" sz="2400" dirty="0">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9BA658EC-A00E-498C-8377-53D05E6D51B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79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E7CE-B67B-4E33-819D-48B1402A6E4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777C40C4-4030-429B-94E2-157A0FD00FA5}"/>
              </a:ext>
            </a:extLst>
          </p:cNvPr>
          <p:cNvSpPr>
            <a:spLocks noGrp="1"/>
          </p:cNvSpPr>
          <p:nvPr>
            <p:ph idx="1"/>
          </p:nvPr>
        </p:nvSpPr>
        <p:spPr>
          <a:xfrm>
            <a:off x="677334" y="1140172"/>
            <a:ext cx="8596668" cy="4823306"/>
          </a:xfrm>
        </p:spPr>
        <p:txBody>
          <a:bodyPr>
            <a:normAutofit/>
          </a:bodyPr>
          <a:lstStyle/>
          <a:p>
            <a:r>
              <a:rPr lang="zh-CN" altLang="en-US" sz="2400" dirty="0">
                <a:latin typeface="DengXian" panose="02010600030101010101" pitchFamily="2" charset="-122"/>
                <a:ea typeface="DengXian" panose="02010600030101010101" pitchFamily="2" charset="-122"/>
              </a:rPr>
              <a:t>對於註冊為藥品</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傳統藥物</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的中草藥產品</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雖然要花去一定的註冊時間</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但產品可以宣傳特定的功能</a:t>
            </a:r>
            <a:r>
              <a:rPr lang="en-MY" altLang="zh-CN" sz="2400" dirty="0">
                <a:latin typeface="DengXian" panose="02010600030101010101" pitchFamily="2" charset="-122"/>
                <a:ea typeface="DengXian" panose="02010600030101010101" pitchFamily="2" charset="-122"/>
              </a:rPr>
              <a:t>.</a:t>
            </a:r>
            <a:endParaRPr lang="en-US" altLang="zh-CN" sz="2400" dirty="0">
              <a:latin typeface="DengXian" panose="02010600030101010101" pitchFamily="2" charset="-122"/>
              <a:ea typeface="DengXian" panose="02010600030101010101" pitchFamily="2" charset="-122"/>
            </a:endParaRPr>
          </a:p>
          <a:p>
            <a:r>
              <a:rPr lang="zh-CN" altLang="en-US" sz="2400" dirty="0">
                <a:latin typeface="DengXian" panose="02010600030101010101" pitchFamily="2" charset="-122"/>
                <a:ea typeface="DengXian" panose="02010600030101010101" pitchFamily="2" charset="-122"/>
              </a:rPr>
              <a:t>而且不需要提供任何毒理、藥理、動物實驗等報告。</a:t>
            </a:r>
            <a:endParaRPr lang="en-US" altLang="zh-CN" sz="2400" dirty="0">
              <a:latin typeface="DengXian" panose="02010600030101010101" pitchFamily="2" charset="-122"/>
              <a:ea typeface="DengXian" panose="02010600030101010101" pitchFamily="2" charset="-122"/>
            </a:endParaRPr>
          </a:p>
          <a:p>
            <a:r>
              <a:rPr lang="zh-CN" altLang="en-US" sz="2400" dirty="0">
                <a:latin typeface="DengXian" panose="02010600030101010101" pitchFamily="2" charset="-122"/>
                <a:ea typeface="DengXian" panose="02010600030101010101" pitchFamily="2" charset="-122"/>
              </a:rPr>
              <a:t>註冊費用不算很高</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因此也 不失為一個好的上市方案。</a:t>
            </a:r>
            <a:endParaRPr lang="en-MY" altLang="zh-CN" sz="2400" dirty="0">
              <a:latin typeface="DengXian" panose="02010600030101010101" pitchFamily="2" charset="-122"/>
              <a:ea typeface="DengXian" panose="02010600030101010101" pitchFamily="2" charset="-122"/>
            </a:endParaRPr>
          </a:p>
          <a:p>
            <a:r>
              <a:rPr lang="zh-CN" altLang="en-US" sz="2400" dirty="0">
                <a:latin typeface="DengXian" panose="02010600030101010101" pitchFamily="2" charset="-122"/>
                <a:ea typeface="DengXian" panose="02010600030101010101" pitchFamily="2" charset="-122"/>
              </a:rPr>
              <a:t>馬來西亞民眾普遍認為已經註冊的產品是得到官方嚴格審查的</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使用起來有保障。這也是中草藥產品打入馬來西亞市場的一個很好的發展方向。</a:t>
            </a:r>
            <a:endParaRPr lang="en-MY" altLang="zh-CN" sz="2400" dirty="0">
              <a:latin typeface="DengXian" panose="02010600030101010101" pitchFamily="2" charset="-122"/>
              <a:ea typeface="DengXian" panose="02010600030101010101" pitchFamily="2" charset="-122"/>
            </a:endParaRPr>
          </a:p>
          <a:p>
            <a:r>
              <a:rPr lang="zh-CN" altLang="en-US" sz="2400" dirty="0">
                <a:latin typeface="DengXian" panose="02010600030101010101" pitchFamily="2" charset="-122"/>
                <a:ea typeface="DengXian" panose="02010600030101010101" pitchFamily="2" charset="-122"/>
              </a:rPr>
              <a:t>很多著名的中藥廠均把自己的中藥產品註冊為藥品</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如：北京同 仁堂</a:t>
            </a:r>
            <a:r>
              <a:rPr lang="en-US" altLang="zh-CN" sz="2400" dirty="0">
                <a:latin typeface="DengXian" panose="02010600030101010101" pitchFamily="2" charset="-122"/>
                <a:ea typeface="DengXian" panose="02010600030101010101" pitchFamily="2" charset="-122"/>
              </a:rPr>
              <a:t>,</a:t>
            </a:r>
            <a:r>
              <a:rPr lang="zh-CN" altLang="en-US" sz="2400" dirty="0">
                <a:latin typeface="DengXian" panose="02010600030101010101" pitchFamily="2" charset="-122"/>
                <a:ea typeface="DengXian" panose="02010600030101010101" pitchFamily="2" charset="-122"/>
              </a:rPr>
              <a:t>海鷗集團等</a:t>
            </a:r>
            <a:endParaRPr lang="en-MY" sz="2400" dirty="0">
              <a:latin typeface="DengXian" panose="02010600030101010101" pitchFamily="2" charset="-122"/>
              <a:ea typeface="DengXian" panose="02010600030101010101" pitchFamily="2" charset="-122"/>
            </a:endParaRPr>
          </a:p>
          <a:p>
            <a:endParaRPr lang="en-MY" sz="2400" dirty="0"/>
          </a:p>
        </p:txBody>
      </p:sp>
      <p:pic>
        <p:nvPicPr>
          <p:cNvPr id="4" name="Picture 2" descr="Image result for Chinese medicine malaysia">
            <a:extLst>
              <a:ext uri="{FF2B5EF4-FFF2-40B4-BE49-F238E27FC236}">
                <a16:creationId xmlns:a16="http://schemas.microsoft.com/office/drawing/2014/main" id="{BB16B791-85EE-46D5-BB10-A0715F68CCD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881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B160-BC7D-4DAD-9BC9-C71DAE5A046C}"/>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72516B6F-23F4-42A4-9A11-2C83968B5437}"/>
              </a:ext>
            </a:extLst>
          </p:cNvPr>
          <p:cNvSpPr>
            <a:spLocks noGrp="1"/>
          </p:cNvSpPr>
          <p:nvPr>
            <p:ph idx="1"/>
          </p:nvPr>
        </p:nvSpPr>
        <p:spPr/>
        <p:txBody>
          <a:bodyPr/>
          <a:lstStyle/>
          <a:p>
            <a:endParaRPr lang="en-MY"/>
          </a:p>
        </p:txBody>
      </p:sp>
      <p:pic>
        <p:nvPicPr>
          <p:cNvPr id="3074" name="Picture 2" descr="Related image">
            <a:extLst>
              <a:ext uri="{FF2B5EF4-FFF2-40B4-BE49-F238E27FC236}">
                <a16:creationId xmlns:a16="http://schemas.microsoft.com/office/drawing/2014/main" id="{19F3EF75-1E4D-427F-8099-EAEB9AD20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987" y="728663"/>
            <a:ext cx="5895975" cy="5448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hinese medicine malaysia">
            <a:extLst>
              <a:ext uri="{FF2B5EF4-FFF2-40B4-BE49-F238E27FC236}">
                <a16:creationId xmlns:a16="http://schemas.microsoft.com/office/drawing/2014/main" id="{0D374D2C-91C3-4DF9-AF38-FE37E71DE02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48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28196-0BC5-4CBC-9514-61B1F5875578}"/>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8A1E6105-2E9A-49E5-884A-A555D94E9658}"/>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83F5D6FF-9532-40DB-AAE8-C92369CD50BA}"/>
              </a:ext>
            </a:extLst>
          </p:cNvPr>
          <p:cNvPicPr>
            <a:picLocks noChangeAspect="1"/>
          </p:cNvPicPr>
          <p:nvPr/>
        </p:nvPicPr>
        <p:blipFill>
          <a:blip r:embed="rId2"/>
          <a:stretch>
            <a:fillRect/>
          </a:stretch>
        </p:blipFill>
        <p:spPr>
          <a:xfrm>
            <a:off x="419099" y="90487"/>
            <a:ext cx="8976691" cy="6677025"/>
          </a:xfrm>
          <a:prstGeom prst="rect">
            <a:avLst/>
          </a:prstGeom>
        </p:spPr>
      </p:pic>
      <p:pic>
        <p:nvPicPr>
          <p:cNvPr id="6" name="Picture 2" descr="Image result for Chinese medicine malaysia">
            <a:extLst>
              <a:ext uri="{FF2B5EF4-FFF2-40B4-BE49-F238E27FC236}">
                <a16:creationId xmlns:a16="http://schemas.microsoft.com/office/drawing/2014/main" id="{C9090AF3-3369-4338-8A07-12FDFEB76A7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32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8365-1897-42EB-A059-4E29A1C9F41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4B83C5A2-E6F5-43DD-B420-A8C051AE1073}"/>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ED7C346A-125E-4DD7-8994-EE539F137D15}"/>
              </a:ext>
            </a:extLst>
          </p:cNvPr>
          <p:cNvPicPr>
            <a:picLocks noChangeAspect="1"/>
          </p:cNvPicPr>
          <p:nvPr/>
        </p:nvPicPr>
        <p:blipFill>
          <a:blip r:embed="rId2"/>
          <a:stretch>
            <a:fillRect/>
          </a:stretch>
        </p:blipFill>
        <p:spPr>
          <a:xfrm>
            <a:off x="677334" y="90487"/>
            <a:ext cx="8305800" cy="6677025"/>
          </a:xfrm>
          <a:prstGeom prst="rect">
            <a:avLst/>
          </a:prstGeom>
        </p:spPr>
      </p:pic>
      <p:pic>
        <p:nvPicPr>
          <p:cNvPr id="5" name="Picture 2" descr="Image result for Chinese medicine malaysia">
            <a:extLst>
              <a:ext uri="{FF2B5EF4-FFF2-40B4-BE49-F238E27FC236}">
                <a16:creationId xmlns:a16="http://schemas.microsoft.com/office/drawing/2014/main" id="{70472D68-4816-4CD6-9074-A47EC8DEFA9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11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CC23C-CA87-4736-9802-EA2EF8F6245F}"/>
              </a:ext>
            </a:extLst>
          </p:cNvPr>
          <p:cNvSpPr>
            <a:spLocks noGrp="1"/>
          </p:cNvSpPr>
          <p:nvPr>
            <p:ph type="title"/>
          </p:nvPr>
        </p:nvSpPr>
        <p:spPr>
          <a:xfrm>
            <a:off x="677333" y="227496"/>
            <a:ext cx="8596668" cy="1320800"/>
          </a:xfrm>
        </p:spPr>
        <p:txBody>
          <a:bodyPr/>
          <a:lstStyle/>
          <a:p>
            <a:r>
              <a:rPr lang="zh-CN" altLang="en-US" b="1" u="sng" dirty="0"/>
              <a:t> 法規 </a:t>
            </a:r>
            <a:endParaRPr lang="en-MY" b="1" u="sng" dirty="0"/>
          </a:p>
        </p:txBody>
      </p:sp>
      <p:sp>
        <p:nvSpPr>
          <p:cNvPr id="3" name="Content Placeholder 2">
            <a:extLst>
              <a:ext uri="{FF2B5EF4-FFF2-40B4-BE49-F238E27FC236}">
                <a16:creationId xmlns:a16="http://schemas.microsoft.com/office/drawing/2014/main" id="{4881DDEE-3EBA-4E02-AE52-6EC74304F629}"/>
              </a:ext>
            </a:extLst>
          </p:cNvPr>
          <p:cNvSpPr>
            <a:spLocks noGrp="1"/>
          </p:cNvSpPr>
          <p:nvPr>
            <p:ph idx="1"/>
          </p:nvPr>
        </p:nvSpPr>
        <p:spPr>
          <a:xfrm>
            <a:off x="359281" y="1018209"/>
            <a:ext cx="9526841" cy="5612295"/>
          </a:xfrm>
        </p:spPr>
        <p:txBody>
          <a:bodyPr>
            <a:noAutofit/>
          </a:bodyPr>
          <a:lstStyle/>
          <a:p>
            <a:r>
              <a:rPr lang="zh-CN" altLang="en-US" sz="2400" dirty="0">
                <a:solidFill>
                  <a:schemeClr val="tx1"/>
                </a:solidFill>
                <a:latin typeface="DengXian" panose="02010600030101010101" pitchFamily="2" charset="-122"/>
                <a:ea typeface="DengXian" panose="02010600030101010101" pitchFamily="2" charset="-122"/>
              </a:rPr>
              <a:t>傳統藥物是指包含 一種或多種動植物或礦物質天然物質的提取物或非提取物的藥品</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以及順勢療法藥物。它由馬來西亞藥品管理局</a:t>
            </a:r>
            <a:r>
              <a:rPr lang="en-US" altLang="zh-CN" sz="2400" dirty="0">
                <a:solidFill>
                  <a:schemeClr val="tx1"/>
                </a:solidFill>
                <a:latin typeface="DengXian" panose="02010600030101010101" pitchFamily="2" charset="-122"/>
                <a:ea typeface="DengXian" panose="02010600030101010101" pitchFamily="2" charset="-122"/>
              </a:rPr>
              <a:t>(BPFK)</a:t>
            </a:r>
            <a:r>
              <a:rPr lang="zh-CN" altLang="en-US" sz="2400" dirty="0">
                <a:solidFill>
                  <a:schemeClr val="tx1"/>
                </a:solidFill>
                <a:latin typeface="DengXian" panose="02010600030101010101" pitchFamily="2" charset="-122"/>
                <a:ea typeface="DengXian" panose="02010600030101010101" pitchFamily="2" charset="-122"/>
              </a:rPr>
              <a:t>和馬來西亞藥品監管機構</a:t>
            </a:r>
            <a:r>
              <a:rPr lang="en-US" altLang="zh-CN" sz="2400" dirty="0">
                <a:solidFill>
                  <a:schemeClr val="tx1"/>
                </a:solidFill>
                <a:latin typeface="DengXian" panose="02010600030101010101" pitchFamily="2" charset="-122"/>
                <a:ea typeface="DengXian" panose="02010600030101010101" pitchFamily="2" charset="-122"/>
              </a:rPr>
              <a:t>(DCA)</a:t>
            </a:r>
            <a:r>
              <a:rPr lang="zh-CN" altLang="en-US" sz="2400" dirty="0">
                <a:solidFill>
                  <a:schemeClr val="tx1"/>
                </a:solidFill>
                <a:latin typeface="DengXian" panose="02010600030101010101" pitchFamily="2" charset="-122"/>
                <a:ea typeface="DengXian" panose="02010600030101010101" pitchFamily="2" charset="-122"/>
              </a:rPr>
              <a:t>負責管理。</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所有在馬來西亞生產、進口、銷售的藥品都要在 </a:t>
            </a:r>
            <a:r>
              <a:rPr lang="en-US" altLang="zh-CN" sz="2400" dirty="0">
                <a:solidFill>
                  <a:schemeClr val="tx1"/>
                </a:solidFill>
                <a:latin typeface="DengXian" panose="02010600030101010101" pitchFamily="2" charset="-122"/>
                <a:ea typeface="DengXian" panose="02010600030101010101" pitchFamily="2" charset="-122"/>
              </a:rPr>
              <a:t>DCA </a:t>
            </a:r>
            <a:r>
              <a:rPr lang="zh-CN" altLang="en-US" sz="2400" dirty="0">
                <a:solidFill>
                  <a:schemeClr val="tx1"/>
                </a:solidFill>
                <a:latin typeface="DengXian" panose="02010600030101010101" pitchFamily="2" charset="-122"/>
                <a:ea typeface="DengXian" panose="02010600030101010101" pitchFamily="2" charset="-122"/>
              </a:rPr>
              <a:t>進行登記註冊。</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如果外國公司希望產品以藥品形式進入馬來西亞</a:t>
            </a:r>
            <a:r>
              <a:rPr lang="en-US" altLang="zh-CN" sz="2400" dirty="0">
                <a:solidFill>
                  <a:schemeClr val="tx1"/>
                </a:solidFill>
                <a:latin typeface="DengXian" panose="02010600030101010101" pitchFamily="2" charset="-122"/>
                <a:ea typeface="DengXian" panose="02010600030101010101" pitchFamily="2" charset="-122"/>
              </a:rPr>
              <a:t>, </a:t>
            </a:r>
            <a:r>
              <a:rPr lang="zh-CN" altLang="en-US" sz="2400" dirty="0">
                <a:solidFill>
                  <a:schemeClr val="tx1"/>
                </a:solidFill>
                <a:latin typeface="DengXian" panose="02010600030101010101" pitchFamily="2" charset="-122"/>
                <a:ea typeface="DengXian" panose="02010600030101010101" pitchFamily="2" charset="-122"/>
              </a:rPr>
              <a:t>就必須在申請註冊前指定馬來西亞註冊的一家當地公司作為產品註冊證書的持有人。這個公司將負責產品注相 關的所有事務或所有的註冊事務都要以這個公司的名義進行。</a:t>
            </a:r>
            <a:endParaRPr lang="en-MY" altLang="zh-CN" sz="2400" dirty="0">
              <a:solidFill>
                <a:schemeClr val="tx1"/>
              </a:solidFill>
              <a:latin typeface="DengXian" panose="02010600030101010101" pitchFamily="2" charset="-122"/>
              <a:ea typeface="DengXian" panose="02010600030101010101" pitchFamily="2" charset="-122"/>
            </a:endParaRPr>
          </a:p>
          <a:p>
            <a:pPr>
              <a:lnSpc>
                <a:spcPct val="120000"/>
              </a:lnSpc>
            </a:pPr>
            <a:r>
              <a:rPr lang="en-US" altLang="zh-CN" sz="2400" dirty="0">
                <a:solidFill>
                  <a:schemeClr val="tx1"/>
                </a:solidFill>
                <a:latin typeface="DengXian" panose="02010600030101010101" pitchFamily="2" charset="-122"/>
                <a:ea typeface="DengXian" panose="02010600030101010101" pitchFamily="2" charset="-122"/>
              </a:rPr>
              <a:t>2008 </a:t>
            </a:r>
            <a:r>
              <a:rPr lang="zh-CN" altLang="en-US" sz="2400" dirty="0">
                <a:solidFill>
                  <a:schemeClr val="tx1"/>
                </a:solidFill>
                <a:latin typeface="DengXian" panose="02010600030101010101" pitchFamily="2" charset="-122"/>
                <a:ea typeface="DengXian" panose="02010600030101010101" pitchFamily="2" charset="-122"/>
              </a:rPr>
              <a:t>年推出馬來西亞第一版</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傳統醫藥和保健產品</a:t>
            </a:r>
            <a:r>
              <a:rPr lang="en-US" altLang="zh-CN" sz="2400" dirty="0">
                <a:solidFill>
                  <a:schemeClr val="tx1"/>
                </a:solidFill>
                <a:latin typeface="DengXian" panose="02010600030101010101" pitchFamily="2" charset="-122"/>
                <a:ea typeface="DengXian" panose="02010600030101010101" pitchFamily="2" charset="-122"/>
              </a:rPr>
              <a:t>GMP</a:t>
            </a:r>
            <a:r>
              <a:rPr lang="zh-CN" altLang="en-US" sz="2400" dirty="0">
                <a:solidFill>
                  <a:schemeClr val="tx1"/>
                </a:solidFill>
                <a:latin typeface="DengXian" panose="02010600030101010101" pitchFamily="2" charset="-122"/>
                <a:ea typeface="DengXian" panose="02010600030101010101" pitchFamily="2" charset="-122"/>
              </a:rPr>
              <a:t>指南</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規定傳統藥製藥廠必須根據規範改造原有廠房設備，購置製藥機器，提升製藥工藝，以取得國際通行 </a:t>
            </a:r>
            <a:r>
              <a:rPr lang="en-US" altLang="zh-CN" sz="2400" dirty="0">
                <a:solidFill>
                  <a:schemeClr val="tx1"/>
                </a:solidFill>
                <a:latin typeface="DengXian" panose="02010600030101010101" pitchFamily="2" charset="-122"/>
                <a:ea typeface="DengXian" panose="02010600030101010101" pitchFamily="2" charset="-122"/>
              </a:rPr>
              <a:t>GMP </a:t>
            </a:r>
            <a:r>
              <a:rPr lang="zh-CN" altLang="en-US" sz="2400" dirty="0">
                <a:solidFill>
                  <a:schemeClr val="tx1"/>
                </a:solidFill>
                <a:latin typeface="DengXian" panose="02010600030101010101" pitchFamily="2" charset="-122"/>
                <a:ea typeface="DengXian" panose="02010600030101010101" pitchFamily="2" charset="-122"/>
              </a:rPr>
              <a:t>認證，若不符合標準則令停產停業。</a:t>
            </a:r>
            <a:endParaRPr lang="en-MY" altLang="zh-CN" sz="24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2B68EB70-0CEB-4CD2-84DB-9D916973122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FC38-0A0A-4F56-AD6B-2D7B4AC8BA1D}"/>
              </a:ext>
            </a:extLst>
          </p:cNvPr>
          <p:cNvSpPr>
            <a:spLocks noGrp="1"/>
          </p:cNvSpPr>
          <p:nvPr>
            <p:ph type="title"/>
          </p:nvPr>
        </p:nvSpPr>
        <p:spPr/>
        <p:txBody>
          <a:bodyPr/>
          <a:lstStyle/>
          <a:p>
            <a:r>
              <a:rPr lang="zh-CN" altLang="en-US" b="1" u="sng" dirty="0"/>
              <a:t> 註冊申請材料清單</a:t>
            </a:r>
            <a:endParaRPr lang="en-MY" b="1" u="sng" dirty="0"/>
          </a:p>
        </p:txBody>
      </p:sp>
      <p:sp>
        <p:nvSpPr>
          <p:cNvPr id="3" name="Content Placeholder 2">
            <a:extLst>
              <a:ext uri="{FF2B5EF4-FFF2-40B4-BE49-F238E27FC236}">
                <a16:creationId xmlns:a16="http://schemas.microsoft.com/office/drawing/2014/main" id="{109DF1EB-0524-4758-9FD6-ADC1DAA76238}"/>
              </a:ext>
            </a:extLst>
          </p:cNvPr>
          <p:cNvSpPr>
            <a:spLocks noGrp="1"/>
          </p:cNvSpPr>
          <p:nvPr>
            <p:ph idx="1"/>
          </p:nvPr>
        </p:nvSpPr>
        <p:spPr>
          <a:xfrm>
            <a:off x="677334" y="1457739"/>
            <a:ext cx="8596668" cy="4583623"/>
          </a:xfrm>
        </p:spPr>
        <p:txBody>
          <a:bodyPr>
            <a:normAutofit lnSpcReduction="10000"/>
          </a:bodyPr>
          <a:lstStyle/>
          <a:p>
            <a:r>
              <a:rPr lang="zh-CN" altLang="en-US" sz="2400" dirty="0">
                <a:solidFill>
                  <a:schemeClr val="tx1"/>
                </a:solidFill>
                <a:latin typeface="DengXian" panose="02010600030101010101" pitchFamily="2" charset="-122"/>
                <a:ea typeface="DengXian" panose="02010600030101010101" pitchFamily="2" charset="-122"/>
              </a:rPr>
              <a:t>產品資訊</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名稱、劑型、包裝、配方工藝等</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 </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成品標準</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檢測報告</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近 </a:t>
            </a:r>
            <a:r>
              <a:rPr lang="en-US" altLang="zh-CN" sz="2400" dirty="0">
                <a:solidFill>
                  <a:schemeClr val="tx1"/>
                </a:solidFill>
                <a:latin typeface="DengXian" panose="02010600030101010101" pitchFamily="2" charset="-122"/>
                <a:ea typeface="DengXian" panose="02010600030101010101" pitchFamily="2" charset="-122"/>
              </a:rPr>
              <a:t>3 </a:t>
            </a:r>
            <a:r>
              <a:rPr lang="zh-CN" altLang="en-US" sz="2400" dirty="0">
                <a:solidFill>
                  <a:schemeClr val="tx1"/>
                </a:solidFill>
                <a:latin typeface="DengXian" panose="02010600030101010101" pitchFamily="2" charset="-122"/>
                <a:ea typeface="DengXian" panose="02010600030101010101" pitchFamily="2" charset="-122"/>
              </a:rPr>
              <a:t>批的常溫和加速穩定性報告</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產 品標籤和折頁</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產品包裝物材質及標準</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加工協議或相關檔 </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自由銷售證明</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僅限進口產品</a:t>
            </a:r>
            <a:r>
              <a:rPr lang="en-US" altLang="zh-CN" sz="2400" dirty="0">
                <a:solidFill>
                  <a:schemeClr val="tx1"/>
                </a:solidFill>
                <a:latin typeface="DengXian" panose="02010600030101010101" pitchFamily="2" charset="-122"/>
                <a:ea typeface="DengXian" panose="02010600030101010101" pitchFamily="2" charset="-122"/>
              </a:rPr>
              <a:t>,2 </a:t>
            </a:r>
            <a:r>
              <a:rPr lang="zh-CN" altLang="en-US" sz="2400" dirty="0">
                <a:solidFill>
                  <a:schemeClr val="tx1"/>
                </a:solidFill>
                <a:latin typeface="DengXian" panose="02010600030101010101" pitchFamily="2" charset="-122"/>
                <a:ea typeface="DengXian" panose="02010600030101010101" pitchFamily="2" charset="-122"/>
              </a:rPr>
              <a:t>年內有效件</a:t>
            </a:r>
            <a:r>
              <a:rPr lang="en-US" altLang="zh-CN" sz="2400" dirty="0">
                <a:solidFill>
                  <a:schemeClr val="tx1"/>
                </a:solidFill>
                <a:latin typeface="DengXian" panose="02010600030101010101" pitchFamily="2" charset="-122"/>
                <a:ea typeface="DengXian" panose="02010600030101010101" pitchFamily="2" charset="-122"/>
              </a:rPr>
              <a:t>)</a:t>
            </a:r>
            <a:endParaRPr lang="en-MY"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加工廠 </a:t>
            </a:r>
            <a:r>
              <a:rPr lang="en-US" altLang="zh-CN" sz="2400" dirty="0">
                <a:solidFill>
                  <a:schemeClr val="tx1"/>
                </a:solidFill>
                <a:latin typeface="DengXian" panose="02010600030101010101" pitchFamily="2" charset="-122"/>
                <a:ea typeface="DengXian" panose="02010600030101010101" pitchFamily="2" charset="-122"/>
              </a:rPr>
              <a:t>GMP </a:t>
            </a:r>
            <a:r>
              <a:rPr lang="zh-CN" altLang="en-US" sz="2400" dirty="0">
                <a:solidFill>
                  <a:schemeClr val="tx1"/>
                </a:solidFill>
                <a:latin typeface="DengXian" panose="02010600030101010101" pitchFamily="2" charset="-122"/>
                <a:ea typeface="DengXian" panose="02010600030101010101" pitchFamily="2" charset="-122"/>
              </a:rPr>
              <a:t>證 書</a:t>
            </a:r>
            <a:r>
              <a:rPr lang="en-US" altLang="zh-CN" sz="2400" dirty="0">
                <a:solidFill>
                  <a:schemeClr val="tx1"/>
                </a:solidFill>
                <a:latin typeface="DengXian" panose="02010600030101010101" pitchFamily="2" charset="-122"/>
                <a:ea typeface="DengXian" panose="02010600030101010101" pitchFamily="2" charset="-122"/>
              </a:rPr>
              <a:t>(2 </a:t>
            </a:r>
            <a:r>
              <a:rPr lang="zh-CN" altLang="en-US" sz="2400" dirty="0">
                <a:solidFill>
                  <a:schemeClr val="tx1"/>
                </a:solidFill>
                <a:latin typeface="DengXian" panose="02010600030101010101" pitchFamily="2" charset="-122"/>
                <a:ea typeface="DengXian" panose="02010600030101010101" pitchFamily="2" charset="-122"/>
              </a:rPr>
              <a:t>年內有效件</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和當地公司</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註冊申請者</a:t>
            </a:r>
            <a:r>
              <a:rPr lang="en-US" altLang="zh-CN" sz="2400" dirty="0">
                <a:solidFill>
                  <a:schemeClr val="tx1"/>
                </a:solidFill>
                <a:latin typeface="DengXian" panose="02010600030101010101" pitchFamily="2" charset="-122"/>
                <a:ea typeface="DengXian" panose="02010600030101010101" pitchFamily="2" charset="-122"/>
              </a:rPr>
              <a:t>)</a:t>
            </a:r>
            <a:r>
              <a:rPr lang="zh-CN" altLang="en-US" sz="2400" dirty="0">
                <a:solidFill>
                  <a:schemeClr val="tx1"/>
                </a:solidFill>
                <a:latin typeface="DengXian" panose="02010600030101010101" pitchFamily="2" charset="-122"/>
                <a:ea typeface="DengXian" panose="02010600030101010101" pitchFamily="2" charset="-122"/>
              </a:rPr>
              <a:t>註冊證書等</a:t>
            </a:r>
            <a:endParaRPr lang="en-MY" sz="2400" dirty="0">
              <a:solidFill>
                <a:schemeClr val="tx1"/>
              </a:solidFill>
              <a:latin typeface="DengXian" panose="02010600030101010101" pitchFamily="2" charset="-122"/>
              <a:ea typeface="DengXian" panose="02010600030101010101" pitchFamily="2" charset="-122"/>
            </a:endParaRPr>
          </a:p>
        </p:txBody>
      </p:sp>
      <p:pic>
        <p:nvPicPr>
          <p:cNvPr id="4" name="Picture 2" descr="Image result for Chinese medicine malaysia">
            <a:extLst>
              <a:ext uri="{FF2B5EF4-FFF2-40B4-BE49-F238E27FC236}">
                <a16:creationId xmlns:a16="http://schemas.microsoft.com/office/drawing/2014/main" id="{9208F862-F7B4-455C-8F1A-84F090FB770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5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69EC-7072-4689-AB37-7D11938FA023}"/>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371A1A14-5128-452A-BABB-C2620A4F9219}"/>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4ABB4353-629A-4D9E-A6E9-93332A04E046}"/>
              </a:ext>
            </a:extLst>
          </p:cNvPr>
          <p:cNvPicPr>
            <a:picLocks noChangeAspect="1"/>
          </p:cNvPicPr>
          <p:nvPr/>
        </p:nvPicPr>
        <p:blipFill>
          <a:blip r:embed="rId2"/>
          <a:stretch>
            <a:fillRect/>
          </a:stretch>
        </p:blipFill>
        <p:spPr>
          <a:xfrm>
            <a:off x="968202" y="90487"/>
            <a:ext cx="8305800" cy="6677025"/>
          </a:xfrm>
          <a:prstGeom prst="rect">
            <a:avLst/>
          </a:prstGeom>
        </p:spPr>
      </p:pic>
      <p:pic>
        <p:nvPicPr>
          <p:cNvPr id="5" name="Picture 2" descr="Image result for Chinese medicine malaysia">
            <a:extLst>
              <a:ext uri="{FF2B5EF4-FFF2-40B4-BE49-F238E27FC236}">
                <a16:creationId xmlns:a16="http://schemas.microsoft.com/office/drawing/2014/main" id="{3BBAF4ED-BC5E-431B-8E05-35147861FE7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6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ACF9-72F1-4CBC-95A5-7F614D748060}"/>
              </a:ext>
            </a:extLst>
          </p:cNvPr>
          <p:cNvSpPr>
            <a:spLocks noGrp="1"/>
          </p:cNvSpPr>
          <p:nvPr>
            <p:ph type="title"/>
          </p:nvPr>
        </p:nvSpPr>
        <p:spPr/>
        <p:txBody>
          <a:bodyPr/>
          <a:lstStyle/>
          <a:p>
            <a:r>
              <a:rPr lang="zh-CN" altLang="en-US" b="1" u="sng" dirty="0"/>
              <a:t> 註冊申請流程 </a:t>
            </a:r>
            <a:endParaRPr lang="en-MY" b="1" u="sng" dirty="0"/>
          </a:p>
        </p:txBody>
      </p:sp>
      <p:sp>
        <p:nvSpPr>
          <p:cNvPr id="3" name="Content Placeholder 2">
            <a:extLst>
              <a:ext uri="{FF2B5EF4-FFF2-40B4-BE49-F238E27FC236}">
                <a16:creationId xmlns:a16="http://schemas.microsoft.com/office/drawing/2014/main" id="{3BD9A681-82D2-44F5-A962-5BBDD254C5A4}"/>
              </a:ext>
            </a:extLst>
          </p:cNvPr>
          <p:cNvSpPr>
            <a:spLocks noGrp="1"/>
          </p:cNvSpPr>
          <p:nvPr>
            <p:ph idx="1"/>
          </p:nvPr>
        </p:nvSpPr>
        <p:spPr>
          <a:xfrm>
            <a:off x="491803" y="1367300"/>
            <a:ext cx="3099535" cy="3880773"/>
          </a:xfrm>
        </p:spPr>
        <p:txBody>
          <a:bodyPr>
            <a:noAutofit/>
          </a:bodyPr>
          <a:lstStyle/>
          <a:p>
            <a:r>
              <a:rPr lang="zh-CN" altLang="en-US" sz="2400" dirty="0">
                <a:solidFill>
                  <a:schemeClr val="tx1"/>
                </a:solidFill>
                <a:latin typeface="DengXian" panose="02010600030101010101" pitchFamily="2" charset="-122"/>
                <a:ea typeface="DengXian" panose="02010600030101010101" pitchFamily="2" charset="-122"/>
              </a:rPr>
              <a:t> 馬來西亞的藥品註冊均通過網上提交資料</a:t>
            </a:r>
            <a:endParaRPr lang="en-US"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官方會通過網路把回饋意見返回給申請者</a:t>
            </a:r>
            <a:endParaRPr lang="en-US" altLang="zh-CN" sz="2400" dirty="0">
              <a:solidFill>
                <a:schemeClr val="tx1"/>
              </a:solidFill>
              <a:latin typeface="DengXian" panose="02010600030101010101" pitchFamily="2" charset="-122"/>
              <a:ea typeface="DengXian" panose="02010600030101010101" pitchFamily="2" charset="-122"/>
            </a:endParaRPr>
          </a:p>
          <a:p>
            <a:r>
              <a:rPr lang="zh-CN" altLang="en-US" sz="2400" dirty="0">
                <a:solidFill>
                  <a:schemeClr val="tx1"/>
                </a:solidFill>
                <a:latin typeface="DengXian" panose="02010600030101010101" pitchFamily="2" charset="-122"/>
                <a:ea typeface="DengXian" panose="02010600030101010101" pitchFamily="2" charset="-122"/>
              </a:rPr>
              <a:t>申請人只需向 </a:t>
            </a:r>
            <a:r>
              <a:rPr lang="en-US" altLang="zh-CN" sz="2400" dirty="0">
                <a:solidFill>
                  <a:schemeClr val="tx1"/>
                </a:solidFill>
                <a:latin typeface="DengXian" panose="02010600030101010101" pitchFamily="2" charset="-122"/>
                <a:ea typeface="DengXian" panose="02010600030101010101" pitchFamily="2" charset="-122"/>
              </a:rPr>
              <a:t>BPFK </a:t>
            </a:r>
            <a:r>
              <a:rPr lang="zh-CN" altLang="en-US" sz="2400" dirty="0">
                <a:solidFill>
                  <a:schemeClr val="tx1"/>
                </a:solidFill>
                <a:latin typeface="DengXian" panose="02010600030101010101" pitchFamily="2" charset="-122"/>
                <a:ea typeface="DengXian" panose="02010600030101010101" pitchFamily="2" charset="-122"/>
              </a:rPr>
              <a:t>購買一張聰明卡</a:t>
            </a:r>
            <a:r>
              <a:rPr lang="en-US" altLang="zh-CN" sz="2400" dirty="0">
                <a:solidFill>
                  <a:schemeClr val="tx1"/>
                </a:solidFill>
                <a:latin typeface="DengXian" panose="02010600030101010101" pitchFamily="2" charset="-122"/>
                <a:ea typeface="DengXian" panose="02010600030101010101" pitchFamily="2" charset="-122"/>
              </a:rPr>
              <a:t>(Smart Card),</a:t>
            </a:r>
            <a:r>
              <a:rPr lang="zh-CN" altLang="en-US" sz="2400" dirty="0">
                <a:solidFill>
                  <a:schemeClr val="tx1"/>
                </a:solidFill>
                <a:latin typeface="DengXian" panose="02010600030101010101" pitchFamily="2" charset="-122"/>
                <a:ea typeface="DengXian" panose="02010600030101010101" pitchFamily="2" charset="-122"/>
              </a:rPr>
              <a:t>就可以通過網路完成註冊申請。</a:t>
            </a:r>
            <a:endParaRPr lang="en-MY" sz="2400" dirty="0">
              <a:solidFill>
                <a:schemeClr val="tx1"/>
              </a:solidFill>
              <a:latin typeface="DengXian" panose="02010600030101010101" pitchFamily="2" charset="-122"/>
              <a:ea typeface="DengXian" panose="02010600030101010101" pitchFamily="2" charset="-122"/>
            </a:endParaRPr>
          </a:p>
        </p:txBody>
      </p:sp>
      <p:pic>
        <p:nvPicPr>
          <p:cNvPr id="1026" name="Picture 2" descr="Image result for é©¬æ¥è¥¿äºä¼ ç»è¯ç©æ³¨åæµç¨å¾">
            <a:extLst>
              <a:ext uri="{FF2B5EF4-FFF2-40B4-BE49-F238E27FC236}">
                <a16:creationId xmlns:a16="http://schemas.microsoft.com/office/drawing/2014/main" id="{E71F9BDE-D692-4284-84BD-A0A26E434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391" y="924339"/>
            <a:ext cx="6794844" cy="50093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hinese medicine malaysia">
            <a:extLst>
              <a:ext uri="{FF2B5EF4-FFF2-40B4-BE49-F238E27FC236}">
                <a16:creationId xmlns:a16="http://schemas.microsoft.com/office/drawing/2014/main" id="{98A56255-9288-4A12-B546-73B7694D03F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21077" y="6097252"/>
            <a:ext cx="2345635" cy="50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445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527</TotalTime>
  <Words>3861</Words>
  <Application>Microsoft Office PowerPoint</Application>
  <PresentationFormat>宽屏</PresentationFormat>
  <Paragraphs>160</Paragraphs>
  <Slides>36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36</vt:i4>
      </vt:variant>
    </vt:vector>
  </HeadingPairs>
  <TitlesOfParts>
    <vt:vector size="42" baseType="lpstr">
      <vt:lpstr>新細明體</vt:lpstr>
      <vt:lpstr>DengXian</vt:lpstr>
      <vt:lpstr>Arial</vt:lpstr>
      <vt:lpstr>Trebuchet MS</vt:lpstr>
      <vt:lpstr>Wingdings 3</vt:lpstr>
      <vt:lpstr>Facet</vt:lpstr>
      <vt:lpstr>馬來西亞傳統藥物藥品管理及註冊政策的分析</vt:lpstr>
      <vt:lpstr>PowerPoint 演示文稿</vt:lpstr>
      <vt:lpstr>傳統藥品分成必須和無須註冊2 組 </vt:lpstr>
      <vt:lpstr>PowerPoint 演示文稿</vt:lpstr>
      <vt:lpstr>PowerPoint 演示文稿</vt:lpstr>
      <vt:lpstr> 法規 </vt:lpstr>
      <vt:lpstr> 註冊申請材料清單</vt:lpstr>
      <vt:lpstr>PowerPoint 演示文稿</vt:lpstr>
      <vt:lpstr> 註冊申請流程 </vt:lpstr>
      <vt:lpstr>品質要求 . 重金屬</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註冊時間 </vt:lpstr>
      <vt:lpstr> 清真認證 </vt:lpstr>
      <vt:lpstr>食品 法規 </vt:lpstr>
      <vt:lpstr>PowerPoint 演示文稿</vt:lpstr>
      <vt:lpstr>PowerPoint 演示文稿</vt:lpstr>
      <vt:lpstr>品質要求</vt:lpstr>
      <vt:lpstr>PowerPoint 演示文稿</vt:lpstr>
      <vt:lpstr>建議</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馬來西亞傳統藥物藥品管理及註冊政策的分析</dc:title>
  <dc:creator>User</dc:creator>
  <cp:lastModifiedBy>Zheng ZHANG</cp:lastModifiedBy>
  <cp:revision>45</cp:revision>
  <dcterms:created xsi:type="dcterms:W3CDTF">2018-12-26T11:55:44Z</dcterms:created>
  <dcterms:modified xsi:type="dcterms:W3CDTF">2019-03-28T02:08:08Z</dcterms:modified>
</cp:coreProperties>
</file>