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sldIdLst>
    <p:sldId id="272" r:id="rId2"/>
    <p:sldId id="273" r:id="rId3"/>
    <p:sldId id="283" r:id="rId4"/>
    <p:sldId id="281" r:id="rId5"/>
    <p:sldId id="282" r:id="rId6"/>
    <p:sldId id="280" r:id="rId7"/>
    <p:sldId id="274" r:id="rId8"/>
    <p:sldId id="276" r:id="rId9"/>
    <p:sldId id="275" r:id="rId10"/>
    <p:sldId id="277" r:id="rId11"/>
    <p:sldId id="278" r:id="rId12"/>
    <p:sldId id="27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E5B71F-01EB-400D-88C5-0855FF0C31CA}" type="datetimeFigureOut">
              <a:rPr lang="en-US" smtClean="0"/>
              <a:pPr/>
              <a:t>3/28/2019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1B15B0-B6F1-4D87-991C-49FBCC9DDFC2}" type="slidenum">
              <a:rPr lang="en-US" smtClean="0"/>
              <a:pPr/>
              <a:t>‹#›</a:t>
            </a:fld>
            <a:endParaRPr lang="en-US"/>
          </a:p>
        </p:txBody>
      </p:sp>
    </p:spTree>
    <p:extLst>
      <p:ext uri="{BB962C8B-B14F-4D97-AF65-F5344CB8AC3E}">
        <p14:creationId xmlns:p14="http://schemas.microsoft.com/office/powerpoint/2010/main" val="3086346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1B15B0-B6F1-4D87-991C-49FBCC9DDFC2}" type="slidenum">
              <a:rPr lang="en-US" smtClean="0"/>
              <a:pPr/>
              <a:t>6</a:t>
            </a:fld>
            <a:endParaRPr lang="en-US" dirty="0"/>
          </a:p>
        </p:txBody>
      </p:sp>
    </p:spTree>
    <p:extLst>
      <p:ext uri="{BB962C8B-B14F-4D97-AF65-F5344CB8AC3E}">
        <p14:creationId xmlns:p14="http://schemas.microsoft.com/office/powerpoint/2010/main" val="2752492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5962C95-F929-4E57-AF9F-B7F139406A35}" type="datetimeFigureOut">
              <a:rPr lang="en-US" smtClean="0"/>
              <a:pPr/>
              <a:t>3/28/2019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4F0FE08-8260-44EB-9BCC-74D8BFB328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962C95-F929-4E57-AF9F-B7F139406A35}"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962C95-F929-4E57-AF9F-B7F139406A35}"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962C95-F929-4E57-AF9F-B7F139406A35}"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5962C95-F929-4E57-AF9F-B7F139406A35}"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F0FE08-8260-44EB-9BCC-74D8BFB3281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5962C95-F929-4E57-AF9F-B7F139406A35}" type="datetimeFigureOut">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5962C95-F929-4E57-AF9F-B7F139406A35}" type="datetimeFigureOut">
              <a:rPr lang="en-US" smtClean="0"/>
              <a:pPr/>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962C95-F929-4E57-AF9F-B7F139406A35}" type="datetimeFigureOut">
              <a:rPr lang="en-US" smtClean="0"/>
              <a:pPr/>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962C95-F929-4E57-AF9F-B7F139406A35}" type="datetimeFigureOut">
              <a:rPr lang="en-US" smtClean="0"/>
              <a:pPr/>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5962C95-F929-4E57-AF9F-B7F139406A35}" type="datetimeFigureOut">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F0FE08-8260-44EB-9BCC-74D8BFB3281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5962C95-F929-4E57-AF9F-B7F139406A35}" type="datetimeFigureOut">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4F0FE08-8260-44EB-9BCC-74D8BFB3281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962C95-F929-4E57-AF9F-B7F139406A35}" type="datetimeFigureOut">
              <a:rPr lang="en-US" smtClean="0"/>
              <a:pPr/>
              <a:t>3/28/2019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F0FE08-8260-44EB-9BCC-74D8BFB3281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667000"/>
            <a:ext cx="8458200" cy="1981200"/>
          </a:xfrm>
        </p:spPr>
        <p:txBody>
          <a:bodyPr anchor="ctr">
            <a:normAutofit fontScale="90000"/>
          </a:bodyPr>
          <a:lstStyle/>
          <a:p>
            <a:pPr algn="ctr"/>
            <a:r>
              <a:rPr lang="zh-TW" altLang="en-US" dirty="0">
                <a:solidFill>
                  <a:schemeClr val="tx1"/>
                </a:solidFill>
                <a:effectLst/>
                <a:latin typeface="SimSun" panose="02010600030101010101" pitchFamily="2" charset="-122"/>
                <a:ea typeface="SimSun" panose="02010600030101010101" pitchFamily="2" charset="-122"/>
              </a:rPr>
              <a:t>越南傳統中藥產品市場准入與管理</a:t>
            </a:r>
            <a:br>
              <a:rPr lang="en-US" altLang="zh-CN" sz="8000" dirty="0">
                <a:effectLst/>
                <a:latin typeface="FangSong" panose="02010609060101010101" pitchFamily="49" charset="-122"/>
                <a:ea typeface="FangSong" panose="02010609060101010101" pitchFamily="49" charset="-122"/>
              </a:rPr>
            </a:br>
            <a:r>
              <a:rPr lang="en-US" sz="4800" dirty="0">
                <a:effectLst/>
                <a:latin typeface="FangSong" panose="02010609060101010101" pitchFamily="49" charset="-122"/>
                <a:ea typeface="FangSong" panose="02010609060101010101" pitchFamily="49" charset="-122"/>
              </a:rPr>
              <a:t> </a:t>
            </a:r>
            <a:endParaRPr lang="en-US" sz="4800" dirty="0">
              <a:latin typeface="FangSong" panose="02010609060101010101" pitchFamily="49" charset="-122"/>
              <a:ea typeface="FangSong" panose="02010609060101010101" pitchFamily="49" charset="-122"/>
            </a:endParaRPr>
          </a:p>
        </p:txBody>
      </p:sp>
      <p:sp>
        <p:nvSpPr>
          <p:cNvPr id="3" name="Rectangle 2"/>
          <p:cNvSpPr/>
          <p:nvPr/>
        </p:nvSpPr>
        <p:spPr>
          <a:xfrm>
            <a:off x="6019800" y="5029200"/>
            <a:ext cx="4572000" cy="646331"/>
          </a:xfrm>
          <a:prstGeom prst="rect">
            <a:avLst/>
          </a:prstGeom>
        </p:spPr>
        <p:txBody>
          <a:bodyPr>
            <a:spAutoFit/>
          </a:bodyPr>
          <a:lstStyle/>
          <a:p>
            <a:r>
              <a:rPr lang="zh-CN" altLang="en-US" dirty="0">
                <a:latin typeface="+mn-ea"/>
              </a:rPr>
              <a:t>嚴進忠</a:t>
            </a:r>
            <a:br>
              <a:rPr lang="en-US" altLang="zh-CN" dirty="0">
                <a:latin typeface="+mn-ea"/>
              </a:rPr>
            </a:br>
            <a:r>
              <a:rPr lang="en-US" altLang="zh-CN" dirty="0">
                <a:latin typeface="+mn-ea"/>
              </a:rPr>
              <a:t>2019</a:t>
            </a:r>
            <a:r>
              <a:rPr lang="zh-CN" altLang="en-US" dirty="0">
                <a:latin typeface="+mn-ea"/>
              </a:rPr>
              <a:t>年</a:t>
            </a:r>
            <a:r>
              <a:rPr lang="en-US" altLang="zh-CN" dirty="0">
                <a:latin typeface="+mn-ea"/>
              </a:rPr>
              <a:t>1</a:t>
            </a:r>
            <a:r>
              <a:rPr lang="zh-CN" altLang="en-US" dirty="0">
                <a:latin typeface="+mn-ea"/>
              </a:rPr>
              <a:t>月</a:t>
            </a:r>
            <a:r>
              <a:rPr lang="en-US" altLang="zh-CN" dirty="0">
                <a:latin typeface="+mn-ea"/>
              </a:rPr>
              <a:t>22</a:t>
            </a:r>
            <a:r>
              <a:rPr lang="zh-CN" altLang="en-US" dirty="0">
                <a:latin typeface="+mn-ea"/>
              </a:rPr>
              <a:t>日</a:t>
            </a:r>
            <a:endParaRPr lang="en-US" dirty="0"/>
          </a:p>
        </p:txBody>
      </p:sp>
      <p:sp>
        <p:nvSpPr>
          <p:cNvPr id="4" name="Rectangle 3"/>
          <p:cNvSpPr/>
          <p:nvPr/>
        </p:nvSpPr>
        <p:spPr>
          <a:xfrm>
            <a:off x="533400" y="1049804"/>
            <a:ext cx="5715000" cy="646331"/>
          </a:xfrm>
          <a:prstGeom prst="rect">
            <a:avLst/>
          </a:prstGeom>
        </p:spPr>
        <p:txBody>
          <a:bodyPr wrap="square">
            <a:spAutoFit/>
          </a:bodyPr>
          <a:lstStyle/>
          <a:p>
            <a:r>
              <a:rPr lang="zh-CN" altLang="en-US" dirty="0">
                <a:latin typeface="+mn-ea"/>
                <a:cs typeface="Times New Roman" panose="02020603050405020304" pitchFamily="18" charset="0"/>
              </a:rPr>
              <a:t>香港中成藥藥品及保健品行業如何拓展東盟市場研討會 暨  東盟國家藥品進口註冊要求研討會 之</a:t>
            </a:r>
            <a:endParaRPr lang="en-US" dirty="0"/>
          </a:p>
        </p:txBody>
      </p:sp>
    </p:spTree>
    <p:extLst>
      <p:ext uri="{BB962C8B-B14F-4D97-AF65-F5344CB8AC3E}">
        <p14:creationId xmlns:p14="http://schemas.microsoft.com/office/powerpoint/2010/main" val="4285994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Autofit/>
          </a:bodyPr>
          <a:lstStyle/>
          <a:p>
            <a:pPr marL="0" indent="0">
              <a:spcBef>
                <a:spcPts val="0"/>
              </a:spcBef>
              <a:buNone/>
            </a:pPr>
            <a:r>
              <a:rPr lang="en-US" sz="1700" dirty="0">
                <a:latin typeface="SimSun" panose="02010600030101010101" pitchFamily="2" charset="-122"/>
                <a:ea typeface="SimSun" panose="02010600030101010101" pitchFamily="2" charset="-122"/>
              </a:rPr>
              <a:t>B. </a:t>
            </a:r>
            <a:r>
              <a:rPr lang="zh-CN" altLang="en-US" sz="1700" dirty="0">
                <a:latin typeface="SimSun" panose="02010600030101010101" pitchFamily="2" charset="-122"/>
                <a:ea typeface="SimSun" panose="02010600030101010101" pitchFamily="2" charset="-122"/>
              </a:rPr>
              <a:t>進口資料</a:t>
            </a:r>
            <a:endParaRPr lang="en-US" sz="1700" dirty="0">
              <a:latin typeface="SimSun" panose="02010600030101010101" pitchFamily="2" charset="-122"/>
              <a:ea typeface="SimSun" panose="02010600030101010101" pitchFamily="2" charset="-122"/>
            </a:endParaRPr>
          </a:p>
          <a:p>
            <a:pPr marL="0" indent="0">
              <a:buNone/>
            </a:pPr>
            <a:r>
              <a:rPr lang="en-US" sz="1700" dirty="0">
                <a:latin typeface="SimSun" panose="02010600030101010101" pitchFamily="2" charset="-122"/>
                <a:ea typeface="SimSun" panose="02010600030101010101" pitchFamily="2" charset="-122"/>
              </a:rPr>
              <a:t>(</a:t>
            </a:r>
            <a:r>
              <a:rPr lang="en-US" sz="1700" dirty="0">
                <a:latin typeface="SimSun" panose="02010600030101010101" pitchFamily="2" charset="-122"/>
                <a:ea typeface="SimSun" panose="02010600030101010101" pitchFamily="2" charset="-122"/>
                <a:cs typeface="宋体"/>
              </a:rPr>
              <a:t>a</a:t>
            </a:r>
            <a:r>
              <a:rPr lang="zh-CN" altLang="en-US" sz="1700" dirty="0">
                <a:latin typeface="SimSun" panose="02010600030101010101" pitchFamily="2" charset="-122"/>
                <a:ea typeface="SimSun" panose="02010600030101010101" pitchFamily="2" charset="-122"/>
                <a:cs typeface="宋体"/>
              </a:rPr>
              <a:t>）根據第</a:t>
            </a:r>
            <a:r>
              <a:rPr lang="en-US" sz="1700" dirty="0">
                <a:latin typeface="SimSun" panose="02010600030101010101" pitchFamily="2" charset="-122"/>
                <a:ea typeface="SimSun" panose="02010600030101010101" pitchFamily="2" charset="-122"/>
                <a:cs typeface="宋体"/>
              </a:rPr>
              <a:t>54/2017 / ND-CP</a:t>
            </a:r>
            <a:r>
              <a:rPr lang="zh-CN" altLang="en-US" sz="1700" dirty="0">
                <a:latin typeface="SimSun" panose="02010600030101010101" pitchFamily="2" charset="-122"/>
                <a:ea typeface="SimSun" panose="02010600030101010101" pitchFamily="2" charset="-122"/>
                <a:cs typeface="宋体"/>
              </a:rPr>
              <a:t>號法令發佈的附錄</a:t>
            </a:r>
            <a:r>
              <a:rPr lang="en-US" sz="1700" dirty="0">
                <a:latin typeface="SimSun" panose="02010600030101010101" pitchFamily="2" charset="-122"/>
                <a:ea typeface="SimSun" panose="02010600030101010101" pitchFamily="2" charset="-122"/>
                <a:cs typeface="宋体"/>
              </a:rPr>
              <a:t>III</a:t>
            </a:r>
            <a:r>
              <a:rPr lang="zh-CN" altLang="en-US" sz="1700" dirty="0">
                <a:latin typeface="SimSun" panose="02010600030101010101" pitchFamily="2" charset="-122"/>
                <a:ea typeface="SimSun" panose="02010600030101010101" pitchFamily="2" charset="-122"/>
                <a:cs typeface="宋体"/>
              </a:rPr>
              <a:t>第</a:t>
            </a:r>
            <a:r>
              <a:rPr lang="en-US" sz="1700" dirty="0">
                <a:latin typeface="SimSun" panose="02010600030101010101" pitchFamily="2" charset="-122"/>
                <a:ea typeface="SimSun" panose="02010600030101010101" pitchFamily="2" charset="-122"/>
                <a:cs typeface="宋体"/>
              </a:rPr>
              <a:t>15,16</a:t>
            </a:r>
            <a:r>
              <a:rPr lang="zh-CN" altLang="en-US" sz="1700" dirty="0">
                <a:latin typeface="SimSun" panose="02010600030101010101" pitchFamily="2" charset="-122"/>
                <a:ea typeface="SimSun" panose="02010600030101010101" pitchFamily="2" charset="-122"/>
                <a:cs typeface="宋体"/>
              </a:rPr>
              <a:t>或</a:t>
            </a:r>
            <a:r>
              <a:rPr lang="en-US" sz="1700" dirty="0">
                <a:latin typeface="SimSun" panose="02010600030101010101" pitchFamily="2" charset="-122"/>
                <a:ea typeface="SimSun" panose="02010600030101010101" pitchFamily="2" charset="-122"/>
                <a:cs typeface="宋体"/>
              </a:rPr>
              <a:t>17</a:t>
            </a:r>
            <a:r>
              <a:rPr lang="zh-CN" altLang="en-US" sz="1700" dirty="0">
                <a:latin typeface="SimSun" panose="02010600030101010101" pitchFamily="2" charset="-122"/>
                <a:ea typeface="SimSun" panose="02010600030101010101" pitchFamily="2" charset="-122"/>
                <a:cs typeface="宋体"/>
              </a:rPr>
              <a:t>號表格的進口貨物訂單原件</a:t>
            </a:r>
            <a:endParaRPr lang="en-US" altLang="zh-CN" sz="1700" dirty="0">
              <a:latin typeface="SimSun" panose="02010600030101010101" pitchFamily="2" charset="-122"/>
              <a:ea typeface="SimSun" panose="02010600030101010101" pitchFamily="2" charset="-122"/>
              <a:cs typeface="宋体"/>
            </a:endParaRPr>
          </a:p>
          <a:p>
            <a:pPr marL="0" indent="0">
              <a:buNone/>
            </a:pPr>
            <a:r>
              <a:rPr lang="en-US" sz="1700" dirty="0">
                <a:latin typeface="SimSun" panose="02010600030101010101" pitchFamily="2" charset="-122"/>
                <a:ea typeface="SimSun" panose="02010600030101010101" pitchFamily="2" charset="-122"/>
                <a:cs typeface="宋体"/>
              </a:rPr>
              <a:t>(b</a:t>
            </a:r>
            <a:r>
              <a:rPr lang="zh-CN" altLang="en-US" sz="1700" dirty="0">
                <a:latin typeface="SimSun" panose="02010600030101010101" pitchFamily="2" charset="-122"/>
                <a:ea typeface="SimSun" panose="02010600030101010101" pitchFamily="2" charset="-122"/>
                <a:cs typeface="宋体"/>
              </a:rPr>
              <a:t>）藥品證書的原件或經核證的副本</a:t>
            </a:r>
            <a:r>
              <a:rPr lang="en-US" sz="1700" dirty="0">
                <a:latin typeface="SimSun" panose="02010600030101010101" pitchFamily="2" charset="-122"/>
                <a:ea typeface="SimSun" panose="02010600030101010101" pitchFamily="2" charset="-122"/>
                <a:cs typeface="宋体"/>
              </a:rPr>
              <a:t>; </a:t>
            </a:r>
          </a:p>
          <a:p>
            <a:pPr marL="0" indent="0">
              <a:buNone/>
            </a:pPr>
            <a:r>
              <a:rPr lang="en-US" sz="1700" dirty="0">
                <a:latin typeface="SimSun" panose="02010600030101010101" pitchFamily="2" charset="-122"/>
                <a:ea typeface="SimSun" panose="02010600030101010101" pitchFamily="2" charset="-122"/>
                <a:cs typeface="宋体"/>
              </a:rPr>
              <a:t>(c</a:t>
            </a:r>
            <a:r>
              <a:rPr lang="zh-CN" altLang="en-US" sz="1700" dirty="0">
                <a:latin typeface="SimSun" panose="02010600030101010101" pitchFamily="2" charset="-122"/>
                <a:ea typeface="SimSun" panose="02010600030101010101" pitchFamily="2" charset="-122"/>
                <a:cs typeface="宋体"/>
              </a:rPr>
              <a:t>）衛生部長規定的關於東盟共同技術檔案（</a:t>
            </a:r>
            <a:r>
              <a:rPr lang="en-US" sz="1700" dirty="0">
                <a:latin typeface="SimSun" panose="02010600030101010101" pitchFamily="2" charset="-122"/>
                <a:ea typeface="SimSun" panose="02010600030101010101" pitchFamily="2" charset="-122"/>
                <a:cs typeface="宋体"/>
              </a:rPr>
              <a:t>ACTD</a:t>
            </a:r>
            <a:r>
              <a:rPr lang="zh-CN" altLang="en-US" sz="1700" dirty="0">
                <a:latin typeface="SimSun" panose="02010600030101010101" pitchFamily="2" charset="-122"/>
                <a:ea typeface="SimSun" panose="02010600030101010101" pitchFamily="2" charset="-122"/>
                <a:cs typeface="宋体"/>
              </a:rPr>
              <a:t>）在藥品註冊中的應用的品質記錄</a:t>
            </a:r>
            <a:r>
              <a:rPr lang="en-US" sz="1700" dirty="0">
                <a:latin typeface="SimSun" panose="02010600030101010101" pitchFamily="2" charset="-122"/>
                <a:ea typeface="SimSun" panose="02010600030101010101" pitchFamily="2" charset="-122"/>
                <a:cs typeface="宋体"/>
              </a:rPr>
              <a:t>;</a:t>
            </a:r>
          </a:p>
          <a:p>
            <a:pPr marL="0" indent="0">
              <a:buNone/>
            </a:pPr>
            <a:r>
              <a:rPr lang="en-US" sz="1700" dirty="0">
                <a:latin typeface="SimSun" panose="02010600030101010101" pitchFamily="2" charset="-122"/>
                <a:ea typeface="SimSun" panose="02010600030101010101" pitchFamily="2" charset="-122"/>
                <a:cs typeface="宋体"/>
              </a:rPr>
              <a:t>(d</a:t>
            </a:r>
            <a:r>
              <a:rPr lang="zh-CN" altLang="en-US" sz="1700" dirty="0">
                <a:latin typeface="SimSun" panose="02010600030101010101" pitchFamily="2" charset="-122"/>
                <a:ea typeface="SimSun" panose="02010600030101010101" pitchFamily="2" charset="-122"/>
                <a:cs typeface="宋体"/>
              </a:rPr>
              <a:t>）藥品的原始</a:t>
            </a:r>
            <a:r>
              <a:rPr lang="en-US" sz="1700" dirty="0">
                <a:latin typeface="SimSun" panose="02010600030101010101" pitchFamily="2" charset="-122"/>
                <a:ea typeface="SimSun" panose="02010600030101010101" pitchFamily="2" charset="-122"/>
                <a:cs typeface="宋体"/>
              </a:rPr>
              <a:t>1</a:t>
            </a:r>
            <a:r>
              <a:rPr lang="zh-CN" altLang="en-US" sz="1700" dirty="0">
                <a:latin typeface="SimSun" panose="02010600030101010101" pitchFamily="2" charset="-122"/>
                <a:ea typeface="SimSun" panose="02010600030101010101" pitchFamily="2" charset="-122"/>
                <a:cs typeface="宋体"/>
              </a:rPr>
              <a:t>套標籤和說明書實際上是在藥品證書的簽發國家流通，但標籤和說明書附有生產證明的情況除外。</a:t>
            </a:r>
            <a:r>
              <a:rPr lang="en-US" sz="1700" dirty="0">
                <a:latin typeface="SimSun" panose="02010600030101010101" pitchFamily="2" charset="-122"/>
                <a:ea typeface="SimSun" panose="02010600030101010101" pitchFamily="2" charset="-122"/>
                <a:cs typeface="宋体"/>
              </a:rPr>
              <a:t>2</a:t>
            </a:r>
            <a:r>
              <a:rPr lang="zh-CN" altLang="en-US" sz="1700" dirty="0">
                <a:latin typeface="SimSun" panose="02010600030101010101" pitchFamily="2" charset="-122"/>
                <a:ea typeface="SimSun" panose="02010600030101010101" pitchFamily="2" charset="-122"/>
                <a:cs typeface="宋体"/>
              </a:rPr>
              <a:t>套預期標籤樣品將在越南流通，越南使用說明書由進口機構蓋章</a:t>
            </a:r>
            <a:r>
              <a:rPr lang="en-US" sz="1700" dirty="0">
                <a:latin typeface="SimSun" panose="02010600030101010101" pitchFamily="2" charset="-122"/>
                <a:ea typeface="SimSun" panose="02010600030101010101" pitchFamily="2" charset="-122"/>
                <a:cs typeface="宋体"/>
              </a:rPr>
              <a:t>;</a:t>
            </a:r>
          </a:p>
          <a:p>
            <a:pPr marL="0" indent="0">
              <a:buNone/>
            </a:pPr>
            <a:r>
              <a:rPr lang="en-US" sz="1700" dirty="0">
                <a:latin typeface="SimSun" panose="02010600030101010101" pitchFamily="2" charset="-122"/>
                <a:ea typeface="SimSun" panose="02010600030101010101" pitchFamily="2" charset="-122"/>
                <a:cs typeface="宋体"/>
              </a:rPr>
              <a:t>(e</a:t>
            </a:r>
            <a:r>
              <a:rPr lang="zh-CN" altLang="en-US" sz="1700" dirty="0">
                <a:latin typeface="SimSun" panose="02010600030101010101" pitchFamily="2" charset="-122"/>
                <a:ea typeface="SimSun" panose="02010600030101010101" pitchFamily="2" charset="-122"/>
                <a:cs typeface="宋体"/>
              </a:rPr>
              <a:t>）藥物臨床檔案必須按照衛生部長關於</a:t>
            </a:r>
            <a:r>
              <a:rPr lang="en-US" sz="1700" dirty="0">
                <a:latin typeface="SimSun" panose="02010600030101010101" pitchFamily="2" charset="-122"/>
                <a:ea typeface="SimSun" panose="02010600030101010101" pitchFamily="2" charset="-122"/>
                <a:cs typeface="宋体"/>
              </a:rPr>
              <a:t>ACTD</a:t>
            </a:r>
            <a:r>
              <a:rPr lang="zh-CN" altLang="en-US" sz="1700" dirty="0">
                <a:latin typeface="SimSun" panose="02010600030101010101" pitchFamily="2" charset="-122"/>
                <a:ea typeface="SimSun" panose="02010600030101010101" pitchFamily="2" charset="-122"/>
                <a:cs typeface="宋体"/>
              </a:rPr>
              <a:t>檔案在藥品註冊中的應用的規定提交臨床檔案</a:t>
            </a:r>
            <a:r>
              <a:rPr lang="en-US" sz="1700" dirty="0">
                <a:latin typeface="SimSun" panose="02010600030101010101" pitchFamily="2" charset="-122"/>
                <a:ea typeface="SimSun" panose="02010600030101010101" pitchFamily="2" charset="-122"/>
                <a:cs typeface="宋体"/>
              </a:rPr>
              <a:t>;</a:t>
            </a:r>
          </a:p>
          <a:p>
            <a:pPr marL="0" indent="0">
              <a:buNone/>
            </a:pPr>
            <a:r>
              <a:rPr lang="en-US" sz="1700" dirty="0">
                <a:latin typeface="SimSun" panose="02010600030101010101" pitchFamily="2" charset="-122"/>
                <a:ea typeface="SimSun" panose="02010600030101010101" pitchFamily="2" charset="-122"/>
                <a:cs typeface="宋体"/>
              </a:rPr>
              <a:t>(f</a:t>
            </a:r>
            <a:r>
              <a:rPr lang="zh-CN" altLang="en-US" sz="1700" dirty="0">
                <a:latin typeface="SimSun" panose="02010600030101010101" pitchFamily="2" charset="-122"/>
                <a:ea typeface="SimSun" panose="02010600030101010101" pitchFamily="2" charset="-122"/>
                <a:cs typeface="宋体"/>
              </a:rPr>
              <a:t>）對於在越南用於醫藥用途的新藥材組合的傳統藥物，必須有完整的臨床記錄證明藥物法第</a:t>
            </a:r>
            <a:r>
              <a:rPr lang="en-US" sz="1700" dirty="0">
                <a:latin typeface="SimSun" panose="02010600030101010101" pitchFamily="2" charset="-122"/>
                <a:ea typeface="SimSun" panose="02010600030101010101" pitchFamily="2" charset="-122"/>
                <a:cs typeface="宋体"/>
              </a:rPr>
              <a:t>89</a:t>
            </a:r>
            <a:r>
              <a:rPr lang="zh-CN" altLang="en-US" sz="1700" dirty="0">
                <a:latin typeface="SimSun" panose="02010600030101010101" pitchFamily="2" charset="-122"/>
                <a:ea typeface="SimSun" panose="02010600030101010101" pitchFamily="2" charset="-122"/>
                <a:cs typeface="宋体"/>
              </a:rPr>
              <a:t>條規定的安全性和有效性，根據傳統醫學理論證明加工，製備或協調方法的文件</a:t>
            </a:r>
            <a:r>
              <a:rPr lang="en-US" sz="1700" dirty="0">
                <a:latin typeface="SimSun" panose="02010600030101010101" pitchFamily="2" charset="-122"/>
                <a:ea typeface="SimSun" panose="02010600030101010101" pitchFamily="2" charset="-122"/>
                <a:cs typeface="宋体"/>
              </a:rPr>
              <a:t>;  </a:t>
            </a:r>
          </a:p>
          <a:p>
            <a:pPr marL="0" indent="0">
              <a:buNone/>
            </a:pPr>
            <a:r>
              <a:rPr lang="en-US" sz="1700" dirty="0">
                <a:latin typeface="SimSun" panose="02010600030101010101" pitchFamily="2" charset="-122"/>
                <a:ea typeface="SimSun" panose="02010600030101010101" pitchFamily="2" charset="-122"/>
                <a:cs typeface="宋体"/>
              </a:rPr>
              <a:t>(g</a:t>
            </a:r>
            <a:r>
              <a:rPr lang="zh-CN" altLang="en-US" sz="1700" dirty="0">
                <a:latin typeface="SimSun" panose="02010600030101010101" pitchFamily="2" charset="-122"/>
                <a:ea typeface="SimSun" panose="02010600030101010101" pitchFamily="2" charset="-122"/>
                <a:cs typeface="宋体"/>
              </a:rPr>
              <a:t>）如果進口藥物是成癮藥物，精神藥物，含有成癮藥物的組合藥物，含有精神藥物的組合藥物，則報告藥物業務結果根據第</a:t>
            </a:r>
            <a:r>
              <a:rPr lang="en-US" altLang="zh-CN" sz="1700" dirty="0">
                <a:latin typeface="SimSun" panose="02010600030101010101" pitchFamily="2" charset="-122"/>
                <a:ea typeface="SimSun" panose="02010600030101010101" pitchFamily="2" charset="-122"/>
                <a:cs typeface="宋体"/>
              </a:rPr>
              <a:t>54</a:t>
            </a:r>
            <a:r>
              <a:rPr lang="zh-CN" altLang="en-US" sz="1700" dirty="0">
                <a:latin typeface="SimSun" panose="02010600030101010101" pitchFamily="2" charset="-122"/>
                <a:ea typeface="SimSun" panose="02010600030101010101" pitchFamily="2" charset="-122"/>
                <a:cs typeface="宋体"/>
              </a:rPr>
              <a:t>號法令附錄</a:t>
            </a:r>
            <a:r>
              <a:rPr lang="en-US" altLang="zh-CN" sz="1700" dirty="0">
                <a:latin typeface="SimSun" panose="02010600030101010101" pitchFamily="2" charset="-122"/>
                <a:ea typeface="SimSun" panose="02010600030101010101" pitchFamily="2" charset="-122"/>
                <a:cs typeface="宋体"/>
              </a:rPr>
              <a:t>III</a:t>
            </a:r>
            <a:r>
              <a:rPr lang="zh-CN" altLang="en-US" sz="1700" dirty="0">
                <a:latin typeface="SimSun" panose="02010600030101010101" pitchFamily="2" charset="-122"/>
                <a:ea typeface="SimSun" panose="02010600030101010101" pitchFamily="2" charset="-122"/>
                <a:cs typeface="宋体"/>
              </a:rPr>
              <a:t>中的第</a:t>
            </a:r>
            <a:r>
              <a:rPr lang="en-US" altLang="zh-CN" sz="1700" dirty="0">
                <a:latin typeface="SimSun" panose="02010600030101010101" pitchFamily="2" charset="-122"/>
                <a:ea typeface="SimSun" panose="02010600030101010101" pitchFamily="2" charset="-122"/>
                <a:cs typeface="宋体"/>
              </a:rPr>
              <a:t>18</a:t>
            </a:r>
            <a:r>
              <a:rPr lang="zh-CN" altLang="en-US" sz="1700" dirty="0">
                <a:latin typeface="SimSun" panose="02010600030101010101" pitchFamily="2" charset="-122"/>
                <a:ea typeface="SimSun" panose="02010600030101010101" pitchFamily="2" charset="-122"/>
                <a:cs typeface="宋体"/>
              </a:rPr>
              <a:t>號表格，禁止在若干分支機搆和領域使用的物質清單上的藥品</a:t>
            </a:r>
            <a:r>
              <a:rPr lang="en-US" altLang="zh-CN" sz="1700" dirty="0">
                <a:latin typeface="SimSun" panose="02010600030101010101" pitchFamily="2" charset="-122"/>
                <a:ea typeface="SimSun" panose="02010600030101010101" pitchFamily="2" charset="-122"/>
                <a:cs typeface="宋体"/>
              </a:rPr>
              <a:t>/ 2017 / ND-CP</a:t>
            </a:r>
            <a:r>
              <a:rPr lang="zh-CN" altLang="en-US" sz="1700" dirty="0">
                <a:latin typeface="SimSun" panose="02010600030101010101" pitchFamily="2" charset="-122"/>
                <a:ea typeface="SimSun" panose="02010600030101010101" pitchFamily="2" charset="-122"/>
                <a:cs typeface="宋体"/>
              </a:rPr>
              <a:t>；</a:t>
            </a:r>
          </a:p>
          <a:p>
            <a:pPr marL="0" indent="0">
              <a:buNone/>
            </a:pPr>
            <a:r>
              <a:rPr lang="en-US" sz="1700" dirty="0">
                <a:latin typeface="SimSun" panose="02010600030101010101" pitchFamily="2" charset="-122"/>
                <a:ea typeface="SimSun" panose="02010600030101010101" pitchFamily="2" charset="-122"/>
                <a:cs typeface="宋体"/>
              </a:rPr>
              <a:t>(h</a:t>
            </a:r>
            <a:r>
              <a:rPr lang="zh-CN" altLang="en-US" sz="1700" dirty="0">
                <a:latin typeface="SimSun" panose="02010600030101010101" pitchFamily="2" charset="-122"/>
                <a:ea typeface="SimSun" panose="02010600030101010101" pitchFamily="2" charset="-122"/>
                <a:cs typeface="宋体"/>
              </a:rPr>
              <a:t>）良好生產規範證書原件或經核證的副本</a:t>
            </a:r>
            <a:r>
              <a:rPr lang="en-US" sz="1700" dirty="0">
                <a:latin typeface="SimSun" panose="02010600030101010101" pitchFamily="2" charset="-122"/>
                <a:ea typeface="SimSun" panose="02010600030101010101" pitchFamily="2" charset="-122"/>
                <a:cs typeface="宋体"/>
              </a:rPr>
              <a:t>;</a:t>
            </a:r>
          </a:p>
          <a:p>
            <a:pPr marL="0" indent="0">
              <a:buNone/>
            </a:pPr>
            <a:r>
              <a:rPr lang="en-US" sz="1700" dirty="0">
                <a:latin typeface="SimSun" panose="02010600030101010101" pitchFamily="2" charset="-122"/>
                <a:ea typeface="SimSun" panose="02010600030101010101" pitchFamily="2" charset="-122"/>
                <a:cs typeface="宋体"/>
              </a:rPr>
              <a:t>(</a:t>
            </a:r>
            <a:r>
              <a:rPr lang="en-US" sz="1700" dirty="0" err="1">
                <a:latin typeface="SimSun" panose="02010600030101010101" pitchFamily="2" charset="-122"/>
                <a:ea typeface="SimSun" panose="02010600030101010101" pitchFamily="2" charset="-122"/>
                <a:cs typeface="宋体"/>
              </a:rPr>
              <a:t>i</a:t>
            </a:r>
            <a:r>
              <a:rPr lang="zh-CN" altLang="en-US" sz="1700" dirty="0">
                <a:latin typeface="SimSun" panose="02010600030101010101" pitchFamily="2" charset="-122"/>
                <a:ea typeface="SimSun" panose="02010600030101010101" pitchFamily="2" charset="-122"/>
                <a:cs typeface="宋体"/>
              </a:rPr>
              <a:t>）企業進口放射性藥物，輻射工作許可證的蓋章副本。如果提交帶有企業印章的副本，則必須製作原件以供比較。</a:t>
            </a:r>
          </a:p>
          <a:p>
            <a:pPr marL="0" indent="0">
              <a:buNone/>
            </a:pPr>
            <a:endParaRPr lang="en-US" sz="1700" dirty="0">
              <a:latin typeface="FangSong" panose="02010609060101010101" pitchFamily="49" charset="-122"/>
              <a:ea typeface="FangSong" panose="02010609060101010101" pitchFamily="49" charset="-122"/>
              <a:cs typeface="宋体"/>
            </a:endParaRPr>
          </a:p>
        </p:txBody>
      </p:sp>
    </p:spTree>
    <p:extLst>
      <p:ext uri="{BB962C8B-B14F-4D97-AF65-F5344CB8AC3E}">
        <p14:creationId xmlns:p14="http://schemas.microsoft.com/office/powerpoint/2010/main" val="197590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chor="t">
            <a:noAutofit/>
          </a:bodyPr>
          <a:lstStyle/>
          <a:p>
            <a:pPr algn="ctr"/>
            <a:r>
              <a:rPr lang="zh-CN" altLang="en-US" b="1" dirty="0">
                <a:latin typeface="FangSong" panose="02010609060101010101" pitchFamily="49" charset="-122"/>
                <a:ea typeface="FangSong" panose="02010609060101010101" pitchFamily="49" charset="-122"/>
              </a:rPr>
              <a:t>藥品註冊申報程式</a:t>
            </a:r>
            <a:endParaRPr lang="en-US" b="1" dirty="0">
              <a:latin typeface="FangSong" panose="02010609060101010101" pitchFamily="49" charset="-122"/>
              <a:ea typeface="FangSong" panose="02010609060101010101" pitchFamily="49" charset="-122"/>
            </a:endParaRPr>
          </a:p>
        </p:txBody>
      </p:sp>
      <p:sp>
        <p:nvSpPr>
          <p:cNvPr id="3" name="Content Placeholder 2"/>
          <p:cNvSpPr>
            <a:spLocks noGrp="1"/>
          </p:cNvSpPr>
          <p:nvPr>
            <p:ph idx="1"/>
          </p:nvPr>
        </p:nvSpPr>
        <p:spPr>
          <a:xfrm>
            <a:off x="457200" y="1600200"/>
            <a:ext cx="8458200" cy="4389120"/>
          </a:xfrm>
        </p:spPr>
        <p:txBody>
          <a:bodyPr>
            <a:normAutofit fontScale="25000" lnSpcReduction="20000"/>
          </a:bodyPr>
          <a:lstStyle/>
          <a:p>
            <a:pPr marL="0" indent="0">
              <a:buNone/>
            </a:pPr>
            <a:br>
              <a:rPr lang="en-US" sz="3400" dirty="0">
                <a:latin typeface="SimSun" panose="02010600030101010101" pitchFamily="2" charset="-122"/>
                <a:ea typeface="SimSun" panose="02010600030101010101" pitchFamily="2" charset="-122"/>
              </a:rPr>
            </a:br>
            <a:r>
              <a:rPr lang="en-US" sz="8000" dirty="0">
                <a:latin typeface="SimSun" panose="02010600030101010101" pitchFamily="2" charset="-122"/>
                <a:ea typeface="SimSun" panose="02010600030101010101" pitchFamily="2" charset="-122"/>
              </a:rPr>
              <a:t>1.</a:t>
            </a:r>
            <a:r>
              <a:rPr lang="zh-CN" altLang="en-US" sz="8000" dirty="0">
                <a:latin typeface="SimSun" panose="02010600030101010101" pitchFamily="2" charset="-122"/>
                <a:ea typeface="SimSun" panose="02010600030101010101" pitchFamily="2" charset="-122"/>
              </a:rPr>
              <a:t>藥品註冊步驟 ：</a:t>
            </a:r>
            <a:endParaRPr lang="en-US" altLang="zh-CN" sz="8000" dirty="0">
              <a:latin typeface="SimSun" panose="02010600030101010101" pitchFamily="2" charset="-122"/>
              <a:ea typeface="SimSun" panose="02010600030101010101" pitchFamily="2" charset="-122"/>
            </a:endParaRPr>
          </a:p>
          <a:p>
            <a:pPr marL="0" indent="0">
              <a:buNone/>
            </a:pPr>
            <a:r>
              <a:rPr lang="zh-CN" altLang="en-US" sz="8000" dirty="0">
                <a:latin typeface="SimSun" panose="02010600030101010101" pitchFamily="2" charset="-122"/>
                <a:ea typeface="SimSun" panose="02010600030101010101" pitchFamily="2" charset="-122"/>
              </a:rPr>
              <a:t>步驟</a:t>
            </a:r>
            <a:r>
              <a:rPr lang="en-US" sz="8000" dirty="0">
                <a:latin typeface="SimSun" panose="02010600030101010101" pitchFamily="2" charset="-122"/>
                <a:ea typeface="SimSun" panose="02010600030101010101" pitchFamily="2" charset="-122"/>
              </a:rPr>
              <a:t>1</a:t>
            </a:r>
            <a:r>
              <a:rPr lang="zh-CN" altLang="en-US" sz="8000" dirty="0">
                <a:latin typeface="SimSun" panose="02010600030101010101" pitchFamily="2" charset="-122"/>
                <a:ea typeface="SimSun" panose="02010600030101010101" pitchFamily="2" charset="-122"/>
              </a:rPr>
              <a:t>：以發佈藥物資訊檔形式的要求，企業向衛生部（藥品管理部門）提交檔案。</a:t>
            </a:r>
            <a:endParaRPr lang="en-US" altLang="zh-CN" sz="8000" dirty="0">
              <a:latin typeface="SimSun" panose="02010600030101010101" pitchFamily="2" charset="-122"/>
              <a:ea typeface="SimSun" panose="02010600030101010101" pitchFamily="2" charset="-122"/>
            </a:endParaRPr>
          </a:p>
          <a:p>
            <a:pPr marL="0" indent="0">
              <a:buNone/>
            </a:pPr>
            <a:r>
              <a:rPr lang="zh-CN" altLang="en-US" sz="8000" dirty="0">
                <a:latin typeface="SimSun" panose="02010600030101010101" pitchFamily="2" charset="-122"/>
                <a:ea typeface="SimSun" panose="02010600030101010101" pitchFamily="2" charset="-122"/>
              </a:rPr>
              <a:t>步驟</a:t>
            </a:r>
            <a:r>
              <a:rPr lang="en-US" sz="8000" dirty="0">
                <a:latin typeface="SimSun" panose="02010600030101010101" pitchFamily="2" charset="-122"/>
                <a:ea typeface="SimSun" panose="02010600030101010101" pitchFamily="2" charset="-122"/>
              </a:rPr>
              <a:t>2</a:t>
            </a:r>
            <a:r>
              <a:rPr lang="zh-CN" altLang="en-US" sz="8000" dirty="0">
                <a:latin typeface="SimSun" panose="02010600030101010101" pitchFamily="2" charset="-122"/>
                <a:ea typeface="SimSun" panose="02010600030101010101" pitchFamily="2" charset="-122"/>
              </a:rPr>
              <a:t>：自收到完整檔案之日起</a:t>
            </a:r>
            <a:r>
              <a:rPr lang="en-US" sz="8000" dirty="0">
                <a:latin typeface="SimSun" panose="02010600030101010101" pitchFamily="2" charset="-122"/>
                <a:ea typeface="SimSun" panose="02010600030101010101" pitchFamily="2" charset="-122"/>
              </a:rPr>
              <a:t>15</a:t>
            </a:r>
            <a:r>
              <a:rPr lang="zh-CN" altLang="en-US" sz="8000" dirty="0">
                <a:latin typeface="SimSun" panose="02010600030101010101" pitchFamily="2" charset="-122"/>
                <a:ea typeface="SimSun" panose="02010600030101010101" pitchFamily="2" charset="-122"/>
              </a:rPr>
              <a:t>（十五）天內，衛生部（越南藥品監督管理局）應根據第</a:t>
            </a:r>
            <a:r>
              <a:rPr lang="en-US" sz="8000" dirty="0">
                <a:latin typeface="SimSun" panose="02010600030101010101" pitchFamily="2" charset="-122"/>
                <a:ea typeface="SimSun" panose="02010600030101010101" pitchFamily="2" charset="-122"/>
              </a:rPr>
              <a:t>54/2017 / ND</a:t>
            </a:r>
            <a:r>
              <a:rPr lang="zh-CN" altLang="en-US" sz="8000" dirty="0">
                <a:latin typeface="SimSun" panose="02010600030101010101" pitchFamily="2" charset="-122"/>
                <a:ea typeface="SimSun" panose="02010600030101010101" pitchFamily="2" charset="-122"/>
              </a:rPr>
              <a:t>號法令第</a:t>
            </a:r>
            <a:r>
              <a:rPr lang="en-US" sz="8000" dirty="0">
                <a:latin typeface="SimSun" panose="02010600030101010101" pitchFamily="2" charset="-122"/>
                <a:ea typeface="SimSun" panose="02010600030101010101" pitchFamily="2" charset="-122"/>
              </a:rPr>
              <a:t>05</a:t>
            </a:r>
            <a:r>
              <a:rPr lang="zh-CN" altLang="en-US" sz="8000" dirty="0">
                <a:latin typeface="SimSun" panose="02010600030101010101" pitchFamily="2" charset="-122"/>
                <a:ea typeface="SimSun" panose="02010600030101010101" pitchFamily="2" charset="-122"/>
              </a:rPr>
              <a:t>號附件</a:t>
            </a:r>
            <a:r>
              <a:rPr lang="en-US" sz="8000" dirty="0">
                <a:latin typeface="SimSun" panose="02010600030101010101" pitchFamily="2" charset="-122"/>
                <a:ea typeface="SimSun" panose="02010600030101010101" pitchFamily="2" charset="-122"/>
              </a:rPr>
              <a:t>VI</a:t>
            </a:r>
            <a:r>
              <a:rPr lang="zh-CN" altLang="en-US" sz="8000" dirty="0">
                <a:latin typeface="SimSun" panose="02010600030101010101" pitchFamily="2" charset="-122"/>
                <a:ea typeface="SimSun" panose="02010600030101010101" pitchFamily="2" charset="-122"/>
              </a:rPr>
              <a:t>頒發證書。如果未能頒發證書，越南藥品監督管理局必須以書面形式回復並明確說明不予批准的理由。 </a:t>
            </a:r>
            <a:endParaRPr lang="en-US" altLang="zh-CN" sz="8000" dirty="0">
              <a:latin typeface="SimSun" panose="02010600030101010101" pitchFamily="2" charset="-122"/>
              <a:ea typeface="SimSun" panose="02010600030101010101" pitchFamily="2" charset="-122"/>
            </a:endParaRPr>
          </a:p>
          <a:p>
            <a:pPr marL="0" indent="0">
              <a:buNone/>
            </a:pPr>
            <a:r>
              <a:rPr lang="zh-CN" altLang="en-US" sz="8000" dirty="0">
                <a:latin typeface="SimSun" panose="02010600030101010101" pitchFamily="2" charset="-122"/>
                <a:ea typeface="SimSun" panose="02010600030101010101" pitchFamily="2" charset="-122"/>
              </a:rPr>
              <a:t>步驟</a:t>
            </a:r>
            <a:r>
              <a:rPr lang="en-US" sz="8000" dirty="0">
                <a:latin typeface="SimSun" panose="02010600030101010101" pitchFamily="2" charset="-122"/>
                <a:ea typeface="SimSun" panose="02010600030101010101" pitchFamily="2" charset="-122"/>
              </a:rPr>
              <a:t>3</a:t>
            </a:r>
            <a:r>
              <a:rPr lang="zh-CN" altLang="en-US" sz="8000" dirty="0">
                <a:latin typeface="SimSun" panose="02010600030101010101" pitchFamily="2" charset="-122"/>
                <a:ea typeface="SimSun" panose="02010600030101010101" pitchFamily="2" charset="-122"/>
              </a:rPr>
              <a:t>：如果要求修改或補充檔，在收到完整檔案之日起</a:t>
            </a:r>
            <a:r>
              <a:rPr lang="en-US" sz="8000" dirty="0">
                <a:latin typeface="SimSun" panose="02010600030101010101" pitchFamily="2" charset="-122"/>
                <a:ea typeface="SimSun" panose="02010600030101010101" pitchFamily="2" charset="-122"/>
              </a:rPr>
              <a:t>15</a:t>
            </a:r>
            <a:r>
              <a:rPr lang="zh-CN" altLang="en-US" sz="8000" dirty="0">
                <a:latin typeface="SimSun" panose="02010600030101010101" pitchFamily="2" charset="-122"/>
                <a:ea typeface="SimSun" panose="02010600030101010101" pitchFamily="2" charset="-122"/>
              </a:rPr>
              <a:t>（十五）天內，衛生部（越南藥品監督管理局）應發出更正設施的書面請求。更改和補充需要修改和補充的具體和詳細的</a:t>
            </a:r>
            <a:r>
              <a:rPr lang="en-US" altLang="zh-CN" sz="8000" dirty="0">
                <a:latin typeface="SimSun" panose="02010600030101010101" pitchFamily="2" charset="-122"/>
                <a:ea typeface="SimSun" panose="02010600030101010101" pitchFamily="2" charset="-122"/>
              </a:rPr>
              <a:t>​​</a:t>
            </a:r>
            <a:r>
              <a:rPr lang="zh-CN" altLang="en-US" sz="8000" dirty="0">
                <a:latin typeface="SimSun" panose="02010600030101010101" pitchFamily="2" charset="-122"/>
                <a:ea typeface="SimSun" panose="02010600030101010101" pitchFamily="2" charset="-122"/>
              </a:rPr>
              <a:t>檔和內容。 </a:t>
            </a:r>
            <a:endParaRPr lang="en-US" altLang="zh-CN" sz="8000" dirty="0">
              <a:latin typeface="SimSun" panose="02010600030101010101" pitchFamily="2" charset="-122"/>
              <a:ea typeface="SimSun" panose="02010600030101010101" pitchFamily="2" charset="-122"/>
            </a:endParaRPr>
          </a:p>
          <a:p>
            <a:pPr marL="0" indent="0">
              <a:buNone/>
            </a:pPr>
            <a:r>
              <a:rPr lang="zh-CN" altLang="en-US" sz="8000" dirty="0">
                <a:latin typeface="SimSun" panose="02010600030101010101" pitchFamily="2" charset="-122"/>
                <a:ea typeface="SimSun" panose="02010600030101010101" pitchFamily="2" charset="-122"/>
              </a:rPr>
              <a:t>步驟</a:t>
            </a:r>
            <a:r>
              <a:rPr lang="en-US" sz="8000" dirty="0">
                <a:latin typeface="SimSun" panose="02010600030101010101" pitchFamily="2" charset="-122"/>
                <a:ea typeface="SimSun" panose="02010600030101010101" pitchFamily="2" charset="-122"/>
              </a:rPr>
              <a:t>4</a:t>
            </a:r>
            <a:r>
              <a:rPr lang="zh-CN" altLang="en-US" sz="8000" dirty="0">
                <a:latin typeface="SimSun" panose="02010600030101010101" pitchFamily="2" charset="-122"/>
                <a:ea typeface="SimSun" panose="02010600030101010101" pitchFamily="2" charset="-122"/>
              </a:rPr>
              <a:t>：自衛生部（藥品管理部門）發佈修訂和補充通知之日起</a:t>
            </a:r>
            <a:r>
              <a:rPr lang="en-US" sz="8000" dirty="0">
                <a:latin typeface="SimSun" panose="02010600030101010101" pitchFamily="2" charset="-122"/>
                <a:ea typeface="SimSun" panose="02010600030101010101" pitchFamily="2" charset="-122"/>
              </a:rPr>
              <a:t>90</a:t>
            </a:r>
            <a:r>
              <a:rPr lang="zh-CN" altLang="en-US" sz="8000" dirty="0">
                <a:latin typeface="SimSun" panose="02010600030101010101" pitchFamily="2" charset="-122"/>
                <a:ea typeface="SimSun" panose="02010600030101010101" pitchFamily="2" charset="-122"/>
              </a:rPr>
              <a:t>（九十）天內，企業必須按要求提交修訂和補充的檔案。 。如果超過截止日期，則提交的檔不再有效。</a:t>
            </a:r>
            <a:r>
              <a:rPr lang="en-US" sz="8000" dirty="0">
                <a:latin typeface="SimSun" panose="02010600030101010101" pitchFamily="2" charset="-122"/>
                <a:ea typeface="SimSun" panose="02010600030101010101" pitchFamily="2" charset="-122"/>
              </a:rPr>
              <a:t>  </a:t>
            </a:r>
          </a:p>
          <a:p>
            <a:pPr marL="0" indent="0">
              <a:buNone/>
            </a:pPr>
            <a:r>
              <a:rPr lang="zh-CN" altLang="en-US" sz="8000" dirty="0">
                <a:latin typeface="SimSun" panose="02010600030101010101" pitchFamily="2" charset="-122"/>
                <a:ea typeface="SimSun" panose="02010600030101010101" pitchFamily="2" charset="-122"/>
              </a:rPr>
              <a:t>步驟</a:t>
            </a:r>
            <a:r>
              <a:rPr lang="en-US" sz="8000" dirty="0">
                <a:latin typeface="SimSun" panose="02010600030101010101" pitchFamily="2" charset="-122"/>
                <a:ea typeface="SimSun" panose="02010600030101010101" pitchFamily="2" charset="-122"/>
              </a:rPr>
              <a:t>5</a:t>
            </a:r>
            <a:r>
              <a:rPr lang="zh-CN" altLang="en-US" sz="8000" dirty="0">
                <a:latin typeface="SimSun" panose="02010600030101010101" pitchFamily="2" charset="-122"/>
                <a:ea typeface="SimSun" panose="02010600030101010101" pitchFamily="2" charset="-122"/>
              </a:rPr>
              <a:t>：自收到修訂和補充檔之日起</a:t>
            </a:r>
            <a:r>
              <a:rPr lang="en-US" sz="8000" dirty="0">
                <a:latin typeface="SimSun" panose="02010600030101010101" pitchFamily="2" charset="-122"/>
                <a:ea typeface="SimSun" panose="02010600030101010101" pitchFamily="2" charset="-122"/>
              </a:rPr>
              <a:t>15</a:t>
            </a:r>
            <a:r>
              <a:rPr lang="zh-CN" altLang="en-US" sz="8000" dirty="0">
                <a:latin typeface="SimSun" panose="02010600030101010101" pitchFamily="2" charset="-122"/>
                <a:ea typeface="SimSun" panose="02010600030101010101" pitchFamily="2" charset="-122"/>
              </a:rPr>
              <a:t>（十五）天內，衛生部（藥品管理部）應根據表格</a:t>
            </a:r>
            <a:r>
              <a:rPr lang="en-US" sz="8000" dirty="0">
                <a:latin typeface="SimSun" panose="02010600030101010101" pitchFamily="2" charset="-122"/>
                <a:ea typeface="SimSun" panose="02010600030101010101" pitchFamily="2" charset="-122"/>
              </a:rPr>
              <a:t>05</a:t>
            </a:r>
            <a:r>
              <a:rPr lang="zh-CN" altLang="en-US" sz="8000" dirty="0">
                <a:latin typeface="SimSun" panose="02010600030101010101" pitchFamily="2" charset="-122"/>
                <a:ea typeface="SimSun" panose="02010600030101010101" pitchFamily="2" charset="-122"/>
              </a:rPr>
              <a:t>附件</a:t>
            </a:r>
            <a:r>
              <a:rPr lang="en-US" sz="8000" dirty="0">
                <a:latin typeface="SimSun" panose="02010600030101010101" pitchFamily="2" charset="-122"/>
                <a:ea typeface="SimSun" panose="02010600030101010101" pitchFamily="2" charset="-122"/>
              </a:rPr>
              <a:t>VI</a:t>
            </a:r>
            <a:r>
              <a:rPr lang="zh-CN" altLang="en-US" sz="8000" dirty="0">
                <a:latin typeface="SimSun" panose="02010600030101010101" pitchFamily="2" charset="-122"/>
                <a:ea typeface="SimSun" panose="02010600030101010101" pitchFamily="2" charset="-122"/>
              </a:rPr>
              <a:t>頒發證書。第</a:t>
            </a:r>
            <a:r>
              <a:rPr lang="en-US" sz="8000" dirty="0">
                <a:latin typeface="SimSun" panose="02010600030101010101" pitchFamily="2" charset="-122"/>
                <a:ea typeface="SimSun" panose="02010600030101010101" pitchFamily="2" charset="-122"/>
              </a:rPr>
              <a:t>54/2017 / ND-CP</a:t>
            </a:r>
            <a:r>
              <a:rPr lang="zh-CN" altLang="en-US" sz="8000" dirty="0">
                <a:latin typeface="SimSun" panose="02010600030101010101" pitchFamily="2" charset="-122"/>
                <a:ea typeface="SimSun" panose="02010600030101010101" pitchFamily="2" charset="-122"/>
              </a:rPr>
              <a:t>號法令或回答不發出書面證明並明確說明原因。</a:t>
            </a:r>
            <a:r>
              <a:rPr lang="en-US" sz="8000" dirty="0">
                <a:latin typeface="SimSun" panose="02010600030101010101" pitchFamily="2" charset="-122"/>
                <a:ea typeface="SimSun" panose="02010600030101010101" pitchFamily="2" charset="-122"/>
              </a:rPr>
              <a:t>  </a:t>
            </a:r>
            <a:r>
              <a:rPr lang="zh-CN" altLang="en-US" sz="8000" dirty="0">
                <a:latin typeface="SimSun" panose="02010600030101010101" pitchFamily="2" charset="-122"/>
                <a:ea typeface="SimSun" panose="02010600030101010101" pitchFamily="2" charset="-122"/>
              </a:rPr>
              <a:t>可直接在藥品管理局申請或線上申請</a:t>
            </a:r>
            <a:endParaRPr lang="en-US" sz="8000" dirty="0">
              <a:latin typeface="SimSun" panose="02010600030101010101" pitchFamily="2" charset="-122"/>
              <a:ea typeface="SimSun" panose="02010600030101010101" pitchFamily="2" charset="-122"/>
            </a:endParaRPr>
          </a:p>
          <a:p>
            <a:pPr marL="0" indent="0">
              <a:buNone/>
            </a:pPr>
            <a:endParaRPr lang="en-US" b="1" i="1" dirty="0"/>
          </a:p>
        </p:txBody>
      </p:sp>
    </p:spTree>
    <p:extLst>
      <p:ext uri="{BB962C8B-B14F-4D97-AF65-F5344CB8AC3E}">
        <p14:creationId xmlns:p14="http://schemas.microsoft.com/office/powerpoint/2010/main" val="19149402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a:bodyPr>
          <a:lstStyle/>
          <a:p>
            <a:pPr marL="0" indent="0">
              <a:buNone/>
            </a:pPr>
            <a:r>
              <a:rPr lang="en-US" sz="3200" dirty="0">
                <a:latin typeface="SimSun" panose="02010600030101010101" pitchFamily="2" charset="-122"/>
                <a:ea typeface="SimSun" panose="02010600030101010101" pitchFamily="2" charset="-122"/>
              </a:rPr>
              <a:t>2 </a:t>
            </a:r>
            <a:r>
              <a:rPr lang="zh-CN" altLang="en-US" sz="3200" dirty="0">
                <a:latin typeface="SimSun" panose="02010600030101010101" pitchFamily="2" charset="-122"/>
                <a:ea typeface="SimSun" panose="02010600030101010101" pitchFamily="2" charset="-122"/>
                <a:cs typeface="宋体"/>
              </a:rPr>
              <a:t>越南進口，註冊藥品和藥品的法律程式規則和記錄摘要</a:t>
            </a:r>
            <a:r>
              <a:rPr lang="en-US" sz="3200" dirty="0">
                <a:latin typeface="SimSun" panose="02010600030101010101" pitchFamily="2" charset="-122"/>
                <a:ea typeface="SimSun" panose="02010600030101010101" pitchFamily="2" charset="-122"/>
                <a:cs typeface="宋体"/>
              </a:rPr>
              <a:t> </a:t>
            </a:r>
          </a:p>
          <a:p>
            <a:r>
              <a:rPr lang="zh-CN" altLang="en-US" sz="3200" dirty="0">
                <a:latin typeface="SimSun" panose="02010600030101010101" pitchFamily="2" charset="-122"/>
                <a:ea typeface="SimSun" panose="02010600030101010101" pitchFamily="2" charset="-122"/>
                <a:cs typeface="宋体"/>
              </a:rPr>
              <a:t>有關越南藥品和藥品註冊檔的所有資訊均在第</a:t>
            </a:r>
            <a:r>
              <a:rPr lang="en-US" sz="3200" dirty="0">
                <a:latin typeface="SimSun" panose="02010600030101010101" pitchFamily="2" charset="-122"/>
                <a:ea typeface="SimSun" panose="02010600030101010101" pitchFamily="2" charset="-122"/>
                <a:cs typeface="宋体"/>
              </a:rPr>
              <a:t>44/2014</a:t>
            </a:r>
            <a:r>
              <a:rPr lang="zh-CN" altLang="en-US" sz="3200" dirty="0">
                <a:latin typeface="SimSun" panose="02010600030101010101" pitchFamily="2" charset="-122"/>
                <a:ea typeface="SimSun" panose="02010600030101010101" pitchFamily="2" charset="-122"/>
                <a:cs typeface="宋体"/>
              </a:rPr>
              <a:t>號通告</a:t>
            </a:r>
            <a:r>
              <a:rPr lang="en-US" sz="3200" dirty="0">
                <a:latin typeface="SimSun" panose="02010600030101010101" pitchFamily="2" charset="-122"/>
                <a:ea typeface="SimSun" panose="02010600030101010101" pitchFamily="2" charset="-122"/>
                <a:cs typeface="宋体"/>
              </a:rPr>
              <a:t>// TT-BYT</a:t>
            </a:r>
            <a:r>
              <a:rPr lang="zh-CN" altLang="en-US" sz="3200" dirty="0">
                <a:latin typeface="SimSun" panose="02010600030101010101" pitchFamily="2" charset="-122"/>
                <a:ea typeface="SimSun" panose="02010600030101010101" pitchFamily="2" charset="-122"/>
                <a:cs typeface="宋体"/>
              </a:rPr>
              <a:t>規範藥品註冊中得到充分和準確的規定。</a:t>
            </a:r>
            <a:endParaRPr lang="en-US" altLang="zh-CN" sz="3200" dirty="0">
              <a:latin typeface="SimSun" panose="02010600030101010101" pitchFamily="2" charset="-122"/>
              <a:ea typeface="SimSun" panose="02010600030101010101" pitchFamily="2" charset="-122"/>
              <a:cs typeface="宋体"/>
            </a:endParaRPr>
          </a:p>
          <a:p>
            <a:r>
              <a:rPr lang="zh-CN" altLang="en-US" sz="3200" dirty="0">
                <a:latin typeface="SimSun" panose="02010600030101010101" pitchFamily="2" charset="-122"/>
                <a:ea typeface="SimSun" panose="02010600030101010101" pitchFamily="2" charset="-122"/>
                <a:cs typeface="宋体"/>
              </a:rPr>
              <a:t> 連結附件</a:t>
            </a:r>
            <a:endParaRPr lang="en-US" sz="3200" dirty="0">
              <a:latin typeface="SimSun" panose="02010600030101010101" pitchFamily="2" charset="-122"/>
              <a:ea typeface="SimSun" panose="02010600030101010101" pitchFamily="2" charset="-122"/>
              <a:cs typeface="宋体"/>
            </a:endParaRPr>
          </a:p>
          <a:p>
            <a:pPr marL="0" indent="0">
              <a:buNone/>
            </a:pPr>
            <a:r>
              <a:rPr lang="en-US" sz="1800" dirty="0">
                <a:latin typeface="SimSun" panose="02010600030101010101" pitchFamily="2" charset="-122"/>
                <a:ea typeface="SimSun" panose="02010600030101010101" pitchFamily="2" charset="-122"/>
              </a:rPr>
              <a:t>https://luatvietnam.vn/y-te/thong-tu-44-2014-tt-byt-bo-y-te-91491-d1.html#noidung</a:t>
            </a:r>
          </a:p>
        </p:txBody>
      </p:sp>
    </p:spTree>
    <p:extLst>
      <p:ext uri="{BB962C8B-B14F-4D97-AF65-F5344CB8AC3E}">
        <p14:creationId xmlns:p14="http://schemas.microsoft.com/office/powerpoint/2010/main" val="1657435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3931920"/>
          </a:xfrm>
        </p:spPr>
        <p:txBody>
          <a:bodyPr>
            <a:normAutofit/>
          </a:bodyPr>
          <a:lstStyle/>
          <a:p>
            <a:r>
              <a:rPr lang="zh-TW" altLang="en-US" sz="4400" dirty="0">
                <a:latin typeface="SimSun" panose="02010600030101010101" pitchFamily="2" charset="-122"/>
                <a:ea typeface="SimSun" panose="02010600030101010101" pitchFamily="2" charset="-122"/>
              </a:rPr>
              <a:t>管理機構</a:t>
            </a:r>
            <a:endParaRPr lang="en-US" altLang="zh-TW" sz="4400" dirty="0">
              <a:latin typeface="SimSun" panose="02010600030101010101" pitchFamily="2" charset="-122"/>
              <a:ea typeface="SimSun" panose="02010600030101010101" pitchFamily="2" charset="-122"/>
            </a:endParaRPr>
          </a:p>
          <a:p>
            <a:r>
              <a:rPr lang="zh-CN" altLang="en-US" sz="4400" dirty="0">
                <a:latin typeface="SimSun" panose="02010600030101010101" pitchFamily="2" charset="-122"/>
                <a:ea typeface="SimSun" panose="02010600030101010101" pitchFamily="2" charset="-122"/>
              </a:rPr>
              <a:t>藥品進口規定</a:t>
            </a:r>
            <a:endParaRPr lang="en-US" altLang="zh-CN" sz="4400" dirty="0">
              <a:latin typeface="SimSun" panose="02010600030101010101" pitchFamily="2" charset="-122"/>
              <a:ea typeface="SimSun" panose="02010600030101010101" pitchFamily="2" charset="-122"/>
            </a:endParaRPr>
          </a:p>
          <a:p>
            <a:r>
              <a:rPr lang="zh-CN" altLang="en-US" sz="4400" dirty="0">
                <a:latin typeface="SimSun" panose="02010600030101010101" pitchFamily="2" charset="-122"/>
                <a:ea typeface="SimSun" panose="02010600030101010101" pitchFamily="2" charset="-122"/>
              </a:rPr>
              <a:t>進口藥品和藥品原料的要求</a:t>
            </a:r>
            <a:endParaRPr lang="en-US" altLang="zh-CN" sz="4400" dirty="0">
              <a:latin typeface="SimSun" panose="02010600030101010101" pitchFamily="2" charset="-122"/>
              <a:ea typeface="SimSun" panose="02010600030101010101" pitchFamily="2" charset="-122"/>
            </a:endParaRPr>
          </a:p>
          <a:p>
            <a:r>
              <a:rPr lang="zh-CN" altLang="en-US" sz="4400" dirty="0">
                <a:latin typeface="SimSun" panose="02010600030101010101" pitchFamily="2" charset="-122"/>
                <a:ea typeface="SimSun" panose="02010600030101010101" pitchFamily="2" charset="-122"/>
              </a:rPr>
              <a:t>藥品註冊申報程式</a:t>
            </a:r>
            <a:endParaRPr lang="en-US" altLang="zh-CN" sz="4400" dirty="0">
              <a:latin typeface="SimSun" panose="02010600030101010101" pitchFamily="2" charset="-122"/>
              <a:ea typeface="SimSun" panose="02010600030101010101" pitchFamily="2" charset="-122"/>
            </a:endParaRPr>
          </a:p>
          <a:p>
            <a:endParaRPr lang="en-US" altLang="zh-CN" dirty="0"/>
          </a:p>
        </p:txBody>
      </p:sp>
    </p:spTree>
    <p:extLst>
      <p:ext uri="{BB962C8B-B14F-4D97-AF65-F5344CB8AC3E}">
        <p14:creationId xmlns:p14="http://schemas.microsoft.com/office/powerpoint/2010/main" val="236182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CN" altLang="en-US" b="1" dirty="0">
                <a:latin typeface="SimSun" panose="02010600030101010101" pitchFamily="2" charset="-122"/>
                <a:ea typeface="SimSun" panose="02010600030101010101" pitchFamily="2" charset="-122"/>
              </a:rPr>
              <a:t>管理機構</a:t>
            </a:r>
            <a:endParaRPr lang="en-US" b="1"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a:xfrm>
            <a:off x="457200" y="1935480"/>
            <a:ext cx="8229600" cy="3931920"/>
          </a:xfrm>
        </p:spPr>
        <p:txBody>
          <a:bodyPr>
            <a:normAutofit fontScale="92500" lnSpcReduction="20000"/>
          </a:bodyPr>
          <a:lstStyle/>
          <a:p>
            <a:pPr marL="0" indent="0">
              <a:buNone/>
            </a:pPr>
            <a:endParaRPr lang="en-US" dirty="0">
              <a:latin typeface="SimSun" panose="02010600030101010101" pitchFamily="2" charset="-122"/>
              <a:ea typeface="SimSun" panose="02010600030101010101" pitchFamily="2" charset="-122"/>
            </a:endParaRPr>
          </a:p>
          <a:p>
            <a:r>
              <a:rPr lang="zh-CN" altLang="en-US" sz="3500" dirty="0">
                <a:latin typeface="SimSun" panose="02010600030101010101" pitchFamily="2" charset="-122"/>
                <a:ea typeface="SimSun" panose="02010600030101010101" pitchFamily="2" charset="-122"/>
              </a:rPr>
              <a:t>衛生部</a:t>
            </a:r>
            <a:endParaRPr lang="en-US" altLang="zh-CN" sz="3500" dirty="0">
              <a:latin typeface="SimSun" panose="02010600030101010101" pitchFamily="2" charset="-122"/>
              <a:ea typeface="SimSun" panose="02010600030101010101" pitchFamily="2" charset="-122"/>
            </a:endParaRPr>
          </a:p>
          <a:p>
            <a:pPr marL="0" indent="0">
              <a:buNone/>
            </a:pPr>
            <a:r>
              <a:rPr lang="en-US" altLang="zh-CN" sz="3500" dirty="0">
                <a:latin typeface="SimSun" panose="02010600030101010101" pitchFamily="2" charset="-122"/>
                <a:ea typeface="SimSun" panose="02010600030101010101" pitchFamily="2" charset="-122"/>
              </a:rPr>
              <a:t>《</a:t>
            </a:r>
            <a:r>
              <a:rPr lang="zh-CN" altLang="en-US" sz="3500" dirty="0">
                <a:latin typeface="SimSun" panose="02010600030101010101" pitchFamily="2" charset="-122"/>
                <a:ea typeface="SimSun" panose="02010600030101010101" pitchFamily="2" charset="-122"/>
              </a:rPr>
              <a:t>越南衛生部職責、權力、機構組織法</a:t>
            </a:r>
            <a:r>
              <a:rPr lang="en-US" altLang="zh-CN" sz="3500" dirty="0">
                <a:latin typeface="SimSun" panose="02010600030101010101" pitchFamily="2" charset="-122"/>
                <a:ea typeface="SimSun" panose="02010600030101010101" pitchFamily="2" charset="-122"/>
              </a:rPr>
              <a:t>》</a:t>
            </a:r>
            <a:r>
              <a:rPr lang="zh-CN" altLang="en-US" sz="3500" dirty="0">
                <a:latin typeface="SimSun" panose="02010600030101010101" pitchFamily="2" charset="-122"/>
                <a:ea typeface="SimSun" panose="02010600030101010101" pitchFamily="2" charset="-122"/>
              </a:rPr>
              <a:t>（</a:t>
            </a:r>
            <a:r>
              <a:rPr lang="en-US" altLang="zh-CN" sz="3500" dirty="0">
                <a:latin typeface="SimSun" panose="02010600030101010101" pitchFamily="2" charset="-122"/>
                <a:ea typeface="SimSun" panose="02010600030101010101" pitchFamily="2" charset="-122"/>
              </a:rPr>
              <a:t>188/2007/ND-CP</a:t>
            </a:r>
            <a:r>
              <a:rPr lang="zh-CN" altLang="en-US" sz="3500" dirty="0">
                <a:latin typeface="SimSun" panose="02010600030101010101" pitchFamily="2" charset="-122"/>
                <a:ea typeface="SimSun" panose="02010600030101010101" pitchFamily="2" charset="-122"/>
              </a:rPr>
              <a:t>）規定，衛生部負責制訂傳統醫藥繼承發展及現代化相關政策，促進傳統醫藥與現代醫藥的有機結合；制訂傳統醫藥行業規則及相關技術規範；指導、監管傳統醫藥與現代醫藥的政策及法規；頒發、撤銷相關執業證書、資格證書等。</a:t>
            </a:r>
            <a:endParaRPr lang="en-US" altLang="zh-CN" sz="3500" dirty="0">
              <a:latin typeface="SimSun" panose="02010600030101010101" pitchFamily="2" charset="-122"/>
              <a:ea typeface="SimSun" panose="02010600030101010101" pitchFamily="2" charset="-122"/>
            </a:endParaRPr>
          </a:p>
          <a:p>
            <a:endParaRPr lang="en-US" altLang="zh-CN" dirty="0"/>
          </a:p>
        </p:txBody>
      </p:sp>
    </p:spTree>
    <p:extLst>
      <p:ext uri="{BB962C8B-B14F-4D97-AF65-F5344CB8AC3E}">
        <p14:creationId xmlns:p14="http://schemas.microsoft.com/office/powerpoint/2010/main" val="709444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3931920"/>
          </a:xfrm>
        </p:spPr>
        <p:txBody>
          <a:bodyPr>
            <a:noAutofit/>
          </a:bodyPr>
          <a:lstStyle/>
          <a:p>
            <a:pPr marL="0" indent="0">
              <a:buNone/>
            </a:pPr>
            <a:endParaRPr lang="en-US" sz="3200" dirty="0">
              <a:latin typeface="FangSong" panose="02010609060101010101" pitchFamily="49" charset="-122"/>
              <a:ea typeface="FangSong" panose="02010609060101010101" pitchFamily="49" charset="-122"/>
            </a:endParaRPr>
          </a:p>
          <a:p>
            <a:r>
              <a:rPr lang="zh-CN" altLang="en-US" sz="3200" dirty="0">
                <a:latin typeface="SimSun" panose="02010600030101010101" pitchFamily="2" charset="-122"/>
                <a:ea typeface="SimSun" panose="02010600030101010101" pitchFamily="2" charset="-122"/>
              </a:rPr>
              <a:t> 藥品管理局</a:t>
            </a:r>
            <a:endParaRPr lang="en-US" altLang="zh-CN" sz="3200" dirty="0">
              <a:latin typeface="SimSun" panose="02010600030101010101" pitchFamily="2" charset="-122"/>
              <a:ea typeface="SimSun" panose="02010600030101010101" pitchFamily="2" charset="-122"/>
            </a:endParaRPr>
          </a:p>
          <a:p>
            <a:pPr marL="0" indent="0">
              <a:buNone/>
            </a:pPr>
            <a:r>
              <a:rPr lang="zh-CN" altLang="en-US" sz="3200" dirty="0">
                <a:latin typeface="SimSun" panose="02010600030101010101" pitchFamily="2" charset="-122"/>
                <a:ea typeface="SimSun" panose="02010600030101010101" pitchFamily="2" charset="-122"/>
              </a:rPr>
              <a:t>與傳統醫藥有關的衛生部下屬機構，主要包括藥品管理局、傳統醫藥司、法規司等。對天然藥物、古方藥、天然藥物原料的管理及註冊主要由藥品管理局負責。保健品的管理及審批主要由食品安全與衛生局負責。</a:t>
            </a:r>
            <a:endParaRPr lang="en-US" sz="32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836077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3931920"/>
          </a:xfrm>
        </p:spPr>
        <p:txBody>
          <a:bodyPr>
            <a:normAutofit lnSpcReduction="10000"/>
          </a:bodyPr>
          <a:lstStyle/>
          <a:p>
            <a:pPr marL="0" indent="0">
              <a:buNone/>
            </a:pPr>
            <a:endParaRPr lang="en-US" dirty="0"/>
          </a:p>
          <a:p>
            <a:r>
              <a:rPr lang="zh-CN" altLang="en-US" sz="3200" dirty="0">
                <a:latin typeface="SimSun" panose="02010600030101010101" pitchFamily="2" charset="-122"/>
                <a:ea typeface="SimSun" panose="02010600030101010101" pitchFamily="2" charset="-122"/>
              </a:rPr>
              <a:t>諮詢委員會</a:t>
            </a:r>
            <a:endParaRPr lang="en-US" altLang="zh-CN" sz="3200" dirty="0">
              <a:latin typeface="SimSun" panose="02010600030101010101" pitchFamily="2" charset="-122"/>
              <a:ea typeface="SimSun" panose="02010600030101010101" pitchFamily="2" charset="-122"/>
            </a:endParaRPr>
          </a:p>
          <a:p>
            <a:pPr marL="0" indent="0">
              <a:buNone/>
            </a:pPr>
            <a:r>
              <a:rPr lang="zh-CN" altLang="en-US" sz="3200" dirty="0">
                <a:latin typeface="SimSun" panose="02010600030101010101" pitchFamily="2" charset="-122"/>
                <a:ea typeface="SimSun" panose="02010600030101010101" pitchFamily="2" charset="-122"/>
              </a:rPr>
              <a:t>主要職責是向衛生部提出有關藥品註冊登記號授權的相關建議。必要時評價藥品安全性和有效性。諮詢委員會主要向衛生部長負責。</a:t>
            </a:r>
            <a:endParaRPr lang="en-US" altLang="zh-CN" sz="3200" dirty="0">
              <a:latin typeface="SimSun" panose="02010600030101010101" pitchFamily="2" charset="-122"/>
              <a:ea typeface="SimSun" panose="02010600030101010101" pitchFamily="2" charset="-122"/>
            </a:endParaRPr>
          </a:p>
          <a:p>
            <a:pPr lvl="0">
              <a:buClr>
                <a:srgbClr val="0BD0D9"/>
              </a:buClr>
            </a:pPr>
            <a:r>
              <a:rPr lang="zh-CN" altLang="en-US" sz="3200" dirty="0">
                <a:solidFill>
                  <a:prstClr val="black"/>
                </a:solidFill>
                <a:latin typeface="SimSun" panose="02010600030101010101" pitchFamily="2" charset="-122"/>
                <a:ea typeface="SimSun" panose="02010600030101010101" pitchFamily="2" charset="-122"/>
              </a:rPr>
              <a:t>資料核查組</a:t>
            </a:r>
            <a:endParaRPr lang="en-US" altLang="zh-CN" sz="3200" dirty="0">
              <a:solidFill>
                <a:prstClr val="black"/>
              </a:solidFill>
              <a:latin typeface="SimSun" panose="02010600030101010101" pitchFamily="2" charset="-122"/>
              <a:ea typeface="SimSun" panose="02010600030101010101" pitchFamily="2" charset="-122"/>
            </a:endParaRPr>
          </a:p>
          <a:p>
            <a:pPr marL="0" indent="0">
              <a:buNone/>
            </a:pPr>
            <a:r>
              <a:rPr lang="zh-CN" altLang="en-US" sz="3200" dirty="0">
                <a:latin typeface="SimSun" panose="02010600030101010101" pitchFamily="2" charset="-122"/>
                <a:ea typeface="SimSun" panose="02010600030101010101" pitchFamily="2" charset="-122"/>
              </a:rPr>
              <a:t>主要職責是就資料核查事宜（頒發登記號、補充資料等）向藥品管理局提出建議。</a:t>
            </a:r>
            <a:endParaRPr lang="en-US" altLang="zh-CN" sz="32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69628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371600"/>
          </a:xfrm>
        </p:spPr>
        <p:txBody>
          <a:bodyPr anchor="ctr">
            <a:noAutofit/>
          </a:bodyPr>
          <a:lstStyle/>
          <a:p>
            <a:pPr algn="ctr"/>
            <a:r>
              <a:rPr lang="zh-CN" altLang="en-US" b="1" dirty="0">
                <a:latin typeface="SimSun" panose="02010600030101010101" pitchFamily="2" charset="-122"/>
                <a:ea typeface="SimSun" panose="02010600030101010101" pitchFamily="2" charset="-122"/>
              </a:rPr>
              <a:t>藥品進口規定</a:t>
            </a:r>
            <a:r>
              <a:rPr lang="en-US" sz="4800" b="1" dirty="0">
                <a:latin typeface="SimSun" panose="02010600030101010101" pitchFamily="2" charset="-122"/>
                <a:ea typeface="SimSun" panose="02010600030101010101" pitchFamily="2" charset="-122"/>
              </a:rPr>
              <a:t> </a:t>
            </a:r>
          </a:p>
        </p:txBody>
      </p:sp>
      <p:sp>
        <p:nvSpPr>
          <p:cNvPr id="3" name="Content Placeholder 2"/>
          <p:cNvSpPr>
            <a:spLocks noGrp="1"/>
          </p:cNvSpPr>
          <p:nvPr>
            <p:ph idx="1"/>
          </p:nvPr>
        </p:nvSpPr>
        <p:spPr>
          <a:xfrm>
            <a:off x="457200" y="1828800"/>
            <a:ext cx="8229600" cy="4389120"/>
          </a:xfrm>
        </p:spPr>
        <p:txBody>
          <a:bodyPr>
            <a:normAutofit fontScale="85000" lnSpcReduction="10000"/>
          </a:bodyPr>
          <a:lstStyle/>
          <a:p>
            <a:pPr marL="0" indent="0">
              <a:buNone/>
            </a:pPr>
            <a:r>
              <a:rPr lang="zh-CN" altLang="en-US" dirty="0">
                <a:latin typeface="SimSun" panose="02010600030101010101" pitchFamily="2" charset="-122"/>
                <a:ea typeface="SimSun" panose="02010600030101010101" pitchFamily="2" charset="-122"/>
              </a:rPr>
              <a:t>企業擁有藥品交易資格證書，並擁有符合“良好存儲規範”（</a:t>
            </a:r>
            <a:r>
              <a:rPr lang="en-US" dirty="0">
                <a:latin typeface="SimSun" panose="02010600030101010101" pitchFamily="2" charset="-122"/>
                <a:ea typeface="SimSun" panose="02010600030101010101" pitchFamily="2" charset="-122"/>
              </a:rPr>
              <a:t>GSP</a:t>
            </a:r>
            <a:r>
              <a:rPr lang="zh-CN" altLang="en-US" dirty="0">
                <a:latin typeface="SimSun" panose="02010600030101010101" pitchFamily="2" charset="-122"/>
                <a:ea typeface="SimSun" panose="02010600030101010101" pitchFamily="2" charset="-122"/>
              </a:rPr>
              <a:t>）標準的藥店，可以直接進口並委託進口成藥和藥品。疫苗，醫療生物製品，藥材，東方醫學，放射性藥物，但根據藥品交易資格證書和</a:t>
            </a:r>
            <a:r>
              <a:rPr lang="en-US" dirty="0">
                <a:latin typeface="SimSun" panose="02010600030101010101" pitchFamily="2" charset="-122"/>
                <a:ea typeface="SimSun" panose="02010600030101010101" pitchFamily="2" charset="-122"/>
              </a:rPr>
              <a:t>GSP</a:t>
            </a:r>
            <a:r>
              <a:rPr lang="zh-CN" altLang="en-US" dirty="0">
                <a:latin typeface="SimSun" panose="02010600030101010101" pitchFamily="2" charset="-122"/>
                <a:ea typeface="SimSun" panose="02010600030101010101" pitchFamily="2" charset="-122"/>
              </a:rPr>
              <a:t>證書中規定的業務範圍申報和許可除外。</a:t>
            </a:r>
            <a:endParaRPr lang="en-US" altLang="zh-CN" dirty="0">
              <a:latin typeface="SimSun" panose="02010600030101010101" pitchFamily="2" charset="-122"/>
              <a:ea typeface="SimSun" panose="02010600030101010101" pitchFamily="2" charset="-122"/>
            </a:endParaRPr>
          </a:p>
          <a:p>
            <a:pPr marL="0" indent="0">
              <a:buNone/>
            </a:pPr>
            <a:endParaRPr lang="en-US" dirty="0">
              <a:latin typeface="SimSun" panose="02010600030101010101" pitchFamily="2" charset="-122"/>
              <a:ea typeface="SimSun" panose="02010600030101010101" pitchFamily="2" charset="-122"/>
            </a:endParaRPr>
          </a:p>
          <a:p>
            <a:r>
              <a:rPr lang="en-US" dirty="0">
                <a:latin typeface="SimSun" panose="02010600030101010101" pitchFamily="2" charset="-122"/>
                <a:ea typeface="SimSun" panose="02010600030101010101" pitchFamily="2" charset="-122"/>
              </a:rPr>
              <a:t> </a:t>
            </a:r>
            <a:r>
              <a:rPr lang="zh-CN" altLang="en-US" dirty="0">
                <a:latin typeface="SimSun" panose="02010600030101010101" pitchFamily="2" charset="-122"/>
                <a:ea typeface="SimSun" panose="02010600030101010101" pitchFamily="2" charset="-122"/>
              </a:rPr>
              <a:t>擁有藥品交易資格證書並持有“良好生產規範”（</a:t>
            </a:r>
            <a:r>
              <a:rPr lang="en-US" dirty="0">
                <a:latin typeface="SimSun" panose="02010600030101010101" pitchFamily="2" charset="-122"/>
                <a:ea typeface="SimSun" panose="02010600030101010101" pitchFamily="2" charset="-122"/>
              </a:rPr>
              <a:t>GMP</a:t>
            </a:r>
            <a:r>
              <a:rPr lang="zh-CN" altLang="en-US" dirty="0">
                <a:latin typeface="SimSun" panose="02010600030101010101" pitchFamily="2" charset="-122"/>
                <a:ea typeface="SimSun" panose="02010600030101010101" pitchFamily="2" charset="-122"/>
              </a:rPr>
              <a:t>）證書的企業，可以進口原材料生產自己企業的藥品，並出售給企業。</a:t>
            </a:r>
            <a:endParaRPr lang="en-US" altLang="zh-CN" dirty="0">
              <a:latin typeface="SimSun" panose="02010600030101010101" pitchFamily="2" charset="-122"/>
              <a:ea typeface="SimSun" panose="02010600030101010101" pitchFamily="2" charset="-122"/>
            </a:endParaRPr>
          </a:p>
          <a:p>
            <a:pPr marL="0" indent="0">
              <a:buNone/>
            </a:pPr>
            <a:endParaRPr lang="en-US" altLang="zh-CN" dirty="0">
              <a:latin typeface="SimSun" panose="02010600030101010101" pitchFamily="2" charset="-122"/>
              <a:ea typeface="SimSun" panose="02010600030101010101" pitchFamily="2" charset="-122"/>
            </a:endParaRPr>
          </a:p>
          <a:p>
            <a:r>
              <a:rPr lang="zh-CN" altLang="en-US" dirty="0">
                <a:latin typeface="SimSun" panose="02010600030101010101" pitchFamily="2" charset="-122"/>
                <a:ea typeface="SimSun" panose="02010600030101010101" pitchFamily="2" charset="-122"/>
              </a:rPr>
              <a:t>生產其他藥物</a:t>
            </a:r>
            <a:r>
              <a:rPr lang="en-US" dirty="0">
                <a:latin typeface="SimSun" panose="02010600030101010101" pitchFamily="2" charset="-122"/>
                <a:ea typeface="SimSun" panose="02010600030101010101" pitchFamily="2" charset="-122"/>
              </a:rPr>
              <a:t>; </a:t>
            </a:r>
            <a:r>
              <a:rPr lang="zh-CN" altLang="en-US" dirty="0">
                <a:latin typeface="SimSun" panose="02010600030101010101" pitchFamily="2" charset="-122"/>
                <a:ea typeface="SimSun" panose="02010600030101010101" pitchFamily="2" charset="-122"/>
              </a:rPr>
              <a:t>製造企業擁有進口藥品的藥品企業資格證書，以滿足企業自身的生產需求，並出售給其他藥品生產企業和東方醫療檢驗處理機構。</a:t>
            </a:r>
            <a:r>
              <a:rPr lang="en-US" dirty="0">
                <a:latin typeface="SimSun" panose="02010600030101010101" pitchFamily="2" charset="-122"/>
                <a:ea typeface="SimSun" panose="02010600030101010101" pitchFamily="2" charset="-122"/>
              </a:rPr>
              <a:t> </a:t>
            </a:r>
            <a:r>
              <a:rPr lang="zh-CN" altLang="en-US" dirty="0">
                <a:latin typeface="SimSun" panose="02010600030101010101" pitchFamily="2" charset="-122"/>
                <a:ea typeface="SimSun" panose="02010600030101010101" pitchFamily="2" charset="-122"/>
              </a:rPr>
              <a:t>（項目</a:t>
            </a:r>
            <a:r>
              <a:rPr lang="en-US" dirty="0">
                <a:latin typeface="SimSun" panose="02010600030101010101" pitchFamily="2" charset="-122"/>
                <a:ea typeface="SimSun" panose="02010600030101010101" pitchFamily="2" charset="-122"/>
              </a:rPr>
              <a:t>1</a:t>
            </a:r>
            <a:r>
              <a:rPr lang="zh-CN" altLang="en-US" dirty="0">
                <a:latin typeface="SimSun" panose="02010600030101010101" pitchFamily="2" charset="-122"/>
                <a:ea typeface="SimSun" panose="02010600030101010101" pitchFamily="2" charset="-122"/>
              </a:rPr>
              <a:t>第</a:t>
            </a:r>
            <a:r>
              <a:rPr lang="en-US" dirty="0">
                <a:latin typeface="SimSun" panose="02010600030101010101" pitchFamily="2" charset="-122"/>
                <a:ea typeface="SimSun" panose="02010600030101010101" pitchFamily="2" charset="-122"/>
              </a:rPr>
              <a:t>3</a:t>
            </a:r>
            <a:r>
              <a:rPr lang="zh-CN" altLang="en-US" dirty="0">
                <a:latin typeface="SimSun" panose="02010600030101010101" pitchFamily="2" charset="-122"/>
                <a:ea typeface="SimSun" panose="02010600030101010101" pitchFamily="2" charset="-122"/>
              </a:rPr>
              <a:t>條</a:t>
            </a:r>
            <a:r>
              <a:rPr lang="en-US" dirty="0">
                <a:latin typeface="SimSun" panose="02010600030101010101" pitchFamily="2" charset="-122"/>
                <a:ea typeface="SimSun" panose="02010600030101010101" pitchFamily="2" charset="-122"/>
              </a:rPr>
              <a:t> - </a:t>
            </a:r>
            <a:r>
              <a:rPr lang="zh-CN" altLang="en-US" dirty="0">
                <a:latin typeface="SimSun" panose="02010600030101010101" pitchFamily="2" charset="-122"/>
                <a:ea typeface="SimSun" panose="02010600030101010101" pitchFamily="2" charset="-122"/>
              </a:rPr>
              <a:t>衛生部</a:t>
            </a:r>
            <a:r>
              <a:rPr lang="en-US" dirty="0">
                <a:latin typeface="SimSun" panose="02010600030101010101" pitchFamily="2" charset="-122"/>
                <a:ea typeface="SimSun" panose="02010600030101010101" pitchFamily="2" charset="-122"/>
              </a:rPr>
              <a:t>2010</a:t>
            </a:r>
            <a:r>
              <a:rPr lang="zh-CN" altLang="en-US" dirty="0">
                <a:latin typeface="SimSun" panose="02010600030101010101" pitchFamily="2" charset="-122"/>
                <a:ea typeface="SimSun" panose="02010600030101010101" pitchFamily="2" charset="-122"/>
              </a:rPr>
              <a:t>年</a:t>
            </a:r>
            <a:r>
              <a:rPr lang="en-US" dirty="0">
                <a:latin typeface="SimSun" panose="02010600030101010101" pitchFamily="2" charset="-122"/>
                <a:ea typeface="SimSun" panose="02010600030101010101" pitchFamily="2" charset="-122"/>
              </a:rPr>
              <a:t>12</a:t>
            </a:r>
            <a:r>
              <a:rPr lang="zh-CN" altLang="en-US" dirty="0">
                <a:latin typeface="SimSun" panose="02010600030101010101" pitchFamily="2" charset="-122"/>
                <a:ea typeface="SimSun" panose="02010600030101010101" pitchFamily="2" charset="-122"/>
              </a:rPr>
              <a:t>月</a:t>
            </a:r>
            <a:r>
              <a:rPr lang="en-US" dirty="0">
                <a:latin typeface="SimSun" panose="02010600030101010101" pitchFamily="2" charset="-122"/>
                <a:ea typeface="SimSun" panose="02010600030101010101" pitchFamily="2" charset="-122"/>
              </a:rPr>
              <a:t>29</a:t>
            </a:r>
            <a:r>
              <a:rPr lang="zh-CN" altLang="en-US" dirty="0">
                <a:latin typeface="SimSun" panose="02010600030101010101" pitchFamily="2" charset="-122"/>
                <a:ea typeface="SimSun" panose="02010600030101010101" pitchFamily="2" charset="-122"/>
              </a:rPr>
              <a:t>日第</a:t>
            </a:r>
            <a:r>
              <a:rPr lang="en-US" dirty="0">
                <a:latin typeface="SimSun" panose="02010600030101010101" pitchFamily="2" charset="-122"/>
                <a:ea typeface="SimSun" panose="02010600030101010101" pitchFamily="2" charset="-122"/>
              </a:rPr>
              <a:t>47/2010 / TT-BYT</a:t>
            </a:r>
            <a:r>
              <a:rPr lang="zh-CN" altLang="en-US" dirty="0">
                <a:latin typeface="SimSun" panose="02010600030101010101" pitchFamily="2" charset="-122"/>
                <a:ea typeface="SimSun" panose="02010600030101010101" pitchFamily="2" charset="-122"/>
              </a:rPr>
              <a:t>號通函，指導直接接觸藥物的藥品和包裝的進出口）。</a:t>
            </a:r>
            <a:r>
              <a:rPr lang="en-US" dirty="0">
                <a:latin typeface="SimSun" panose="02010600030101010101" pitchFamily="2" charset="-122"/>
                <a:ea typeface="SimSun" panose="02010600030101010101" pitchFamily="2" charset="-122"/>
              </a:rPr>
              <a:t> </a:t>
            </a:r>
          </a:p>
        </p:txBody>
      </p:sp>
    </p:spTree>
    <p:extLst>
      <p:ext uri="{BB962C8B-B14F-4D97-AF65-F5344CB8AC3E}">
        <p14:creationId xmlns:p14="http://schemas.microsoft.com/office/powerpoint/2010/main" val="3873292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a:r>
              <a:rPr lang="zh-CN" altLang="en-US" b="1" dirty="0">
                <a:latin typeface="SimSun" panose="02010600030101010101" pitchFamily="2" charset="-122"/>
                <a:ea typeface="SimSun" panose="02010600030101010101" pitchFamily="2" charset="-122"/>
              </a:rPr>
              <a:t>進口藥品和藥品原料的要求</a:t>
            </a:r>
            <a:endParaRPr lang="en-US" b="1" dirty="0">
              <a:latin typeface="SimSun" panose="02010600030101010101" pitchFamily="2" charset="-122"/>
              <a:ea typeface="SimSun" panose="02010600030101010101" pitchFamily="2" charset="-122"/>
            </a:endParaRPr>
          </a:p>
        </p:txBody>
      </p:sp>
      <p:sp>
        <p:nvSpPr>
          <p:cNvPr id="3" name="Content Placeholder 2"/>
          <p:cNvSpPr>
            <a:spLocks noGrp="1"/>
          </p:cNvSpPr>
          <p:nvPr>
            <p:ph idx="1"/>
          </p:nvPr>
        </p:nvSpPr>
        <p:spPr/>
        <p:txBody>
          <a:bodyPr>
            <a:normAutofit fontScale="92500" lnSpcReduction="20000"/>
          </a:bodyPr>
          <a:lstStyle/>
          <a:p>
            <a:pPr marL="0" indent="0">
              <a:buNone/>
            </a:pPr>
            <a:br>
              <a:rPr lang="en-US" sz="2000" dirty="0"/>
            </a:br>
            <a:r>
              <a:rPr lang="en-SG" sz="3000" dirty="0">
                <a:latin typeface="SimSun" panose="02010600030101010101" pitchFamily="2" charset="-122"/>
                <a:ea typeface="SimSun" panose="02010600030101010101" pitchFamily="2" charset="-122"/>
              </a:rPr>
              <a:t>1. </a:t>
            </a:r>
            <a:r>
              <a:rPr lang="zh-CN" altLang="en-US" sz="3000" dirty="0">
                <a:latin typeface="SimSun" panose="02010600030101010101" pitchFamily="2" charset="-122"/>
                <a:ea typeface="SimSun" panose="02010600030101010101" pitchFamily="2" charset="-122"/>
              </a:rPr>
              <a:t>對於含有藥物以前沒有在越南使用和含有藥物沒有流通證書的藥品 </a:t>
            </a:r>
            <a:r>
              <a:rPr lang="en-US" altLang="zh-CN" sz="3000" dirty="0">
                <a:latin typeface="SimSun" panose="02010600030101010101" pitchFamily="2" charset="-122"/>
                <a:ea typeface="SimSun" panose="02010600030101010101" pitchFamily="2" charset="-122"/>
              </a:rPr>
              <a:t>-</a:t>
            </a:r>
          </a:p>
          <a:p>
            <a:pPr marL="0" indent="0">
              <a:buNone/>
            </a:pPr>
            <a:r>
              <a:rPr lang="en-US" sz="3000" dirty="0">
                <a:latin typeface="SimSun" panose="02010600030101010101" pitchFamily="2" charset="-122"/>
                <a:ea typeface="SimSun" panose="02010600030101010101" pitchFamily="2" charset="-122"/>
              </a:rPr>
              <a:t>A. </a:t>
            </a:r>
            <a:r>
              <a:rPr lang="zh-CN" altLang="en-US" sz="3000" dirty="0">
                <a:latin typeface="SimSun" panose="02010600030101010101" pitchFamily="2" charset="-122"/>
                <a:ea typeface="SimSun" panose="02010600030101010101" pitchFamily="2" charset="-122"/>
              </a:rPr>
              <a:t>進口要求</a:t>
            </a:r>
            <a:endParaRPr lang="en-US" sz="3000" dirty="0">
              <a:latin typeface="SimSun" panose="02010600030101010101" pitchFamily="2" charset="-122"/>
              <a:ea typeface="SimSun" panose="02010600030101010101" pitchFamily="2" charset="-122"/>
            </a:endParaRPr>
          </a:p>
          <a:p>
            <a:pPr marL="0" indent="0">
              <a:buNone/>
            </a:pPr>
            <a:r>
              <a:rPr lang="zh-CN" altLang="en-US" sz="3000" dirty="0">
                <a:latin typeface="SimSun" panose="02010600030101010101" pitchFamily="2" charset="-122"/>
                <a:ea typeface="SimSun" panose="02010600030101010101" pitchFamily="2" charset="-122"/>
              </a:rPr>
              <a:t>獲准在以下國家之一流通：製造國，參考國家是國際會議的成員，並協調人用藥品註冊程式（國際協調理事會）人用藥品技術要求</a:t>
            </a:r>
            <a:r>
              <a:rPr lang="en-US" sz="3000" dirty="0">
                <a:latin typeface="SimSun" panose="02010600030101010101" pitchFamily="2" charset="-122"/>
                <a:ea typeface="SimSun" panose="02010600030101010101" pitchFamily="2" charset="-122"/>
              </a:rPr>
              <a:t> -  ICH</a:t>
            </a:r>
            <a:r>
              <a:rPr lang="zh-CN" altLang="en-US" sz="3000" dirty="0">
                <a:latin typeface="SimSun" panose="02010600030101010101" pitchFamily="2" charset="-122"/>
                <a:ea typeface="SimSun" panose="02010600030101010101" pitchFamily="2" charset="-122"/>
              </a:rPr>
              <a:t>）或澳大利亞</a:t>
            </a:r>
            <a:r>
              <a:rPr lang="en-US" sz="3000" dirty="0">
                <a:latin typeface="SimSun" panose="02010600030101010101" pitchFamily="2" charset="-122"/>
                <a:ea typeface="SimSun" panose="02010600030101010101" pitchFamily="2" charset="-122"/>
              </a:rPr>
              <a:t>; </a:t>
            </a:r>
            <a:r>
              <a:rPr lang="zh-CN" altLang="en-US" sz="3000" dirty="0">
                <a:latin typeface="SimSun" panose="02010600030101010101" pitchFamily="2" charset="-122"/>
                <a:ea typeface="SimSun" panose="02010600030101010101" pitchFamily="2" charset="-122"/>
              </a:rPr>
              <a:t>用於治療衛生部長宣佈的危險疾病，社會疾病，危險和新發疾病</a:t>
            </a:r>
            <a:r>
              <a:rPr lang="en-US" sz="3000" dirty="0">
                <a:latin typeface="SimSun" panose="02010600030101010101" pitchFamily="2" charset="-122"/>
                <a:ea typeface="SimSun" panose="02010600030101010101" pitchFamily="2" charset="-122"/>
              </a:rPr>
              <a:t>; </a:t>
            </a:r>
            <a:r>
              <a:rPr lang="zh-CN" altLang="en-US" sz="3000" dirty="0">
                <a:latin typeface="SimSun" panose="02010600030101010101" pitchFamily="2" charset="-122"/>
                <a:ea typeface="SimSun" panose="02010600030101010101" pitchFamily="2" charset="-122"/>
              </a:rPr>
              <a:t>根據衛生部長關於藥物註冊的規定，獲得足夠的安全性和有效性臨床資料。對於疫苗，根據衛生部長關於藥物註冊的規定，越南必須有額外的臨床檢測結果</a:t>
            </a:r>
            <a:r>
              <a:rPr lang="zh-CN" altLang="en-US" sz="2800" dirty="0">
                <a:latin typeface="SimSun" panose="02010600030101010101" pitchFamily="2" charset="-122"/>
                <a:ea typeface="SimSun" panose="02010600030101010101" pitchFamily="2" charset="-122"/>
              </a:rPr>
              <a:t>。</a:t>
            </a:r>
            <a:endParaRPr lang="en-US" sz="2800" dirty="0">
              <a:latin typeface="SimSun" panose="02010600030101010101" pitchFamily="2" charset="-122"/>
              <a:ea typeface="SimSun" panose="02010600030101010101" pitchFamily="2" charset="-122"/>
            </a:endParaRPr>
          </a:p>
          <a:p>
            <a:pPr marL="0" indent="0">
              <a:buNone/>
            </a:pPr>
            <a:endParaRPr lang="en-US" sz="28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7740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477000"/>
          </a:xfrm>
        </p:spPr>
        <p:txBody>
          <a:bodyPr>
            <a:normAutofit fontScale="85000" lnSpcReduction="10000"/>
          </a:bodyPr>
          <a:lstStyle/>
          <a:p>
            <a:pPr marL="0" indent="0">
              <a:buNone/>
            </a:pPr>
            <a:r>
              <a:rPr lang="en-US" dirty="0">
                <a:latin typeface="SimSun" panose="02010600030101010101" pitchFamily="2" charset="-122"/>
                <a:ea typeface="SimSun" panose="02010600030101010101" pitchFamily="2" charset="-122"/>
              </a:rPr>
              <a:t>B. </a:t>
            </a:r>
            <a:r>
              <a:rPr lang="zh-CN" altLang="en-US" dirty="0">
                <a:latin typeface="SimSun" panose="02010600030101010101" pitchFamily="2" charset="-122"/>
                <a:ea typeface="SimSun" panose="02010600030101010101" pitchFamily="2" charset="-122"/>
              </a:rPr>
              <a:t>進口藥物需要準備資料</a:t>
            </a:r>
            <a:endParaRPr lang="en-US" altLang="zh-CN" dirty="0">
              <a:latin typeface="SimSun" panose="02010600030101010101" pitchFamily="2" charset="-122"/>
              <a:ea typeface="SimSun" panose="02010600030101010101" pitchFamily="2" charset="-122"/>
            </a:endParaRPr>
          </a:p>
          <a:p>
            <a:pPr marL="0" indent="0">
              <a:buNone/>
            </a:pPr>
            <a:r>
              <a:rPr lang="en-US" dirty="0">
                <a:latin typeface="SimSun" panose="02010600030101010101" pitchFamily="2" charset="-122"/>
                <a:ea typeface="SimSun" panose="02010600030101010101" pitchFamily="2" charset="-122"/>
                <a:cs typeface="宋体"/>
              </a:rPr>
              <a:t>(a</a:t>
            </a:r>
            <a:r>
              <a:rPr lang="zh-CN" altLang="en-US" dirty="0">
                <a:latin typeface="SimSun" panose="02010600030101010101" pitchFamily="2" charset="-122"/>
                <a:ea typeface="SimSun" panose="02010600030101010101" pitchFamily="2" charset="-122"/>
                <a:cs typeface="宋体"/>
              </a:rPr>
              <a:t>）根據第</a:t>
            </a:r>
            <a:r>
              <a:rPr lang="en-US" dirty="0">
                <a:latin typeface="SimSun" panose="02010600030101010101" pitchFamily="2" charset="-122"/>
                <a:ea typeface="SimSun" panose="02010600030101010101" pitchFamily="2" charset="-122"/>
                <a:cs typeface="宋体"/>
              </a:rPr>
              <a:t>54/2017 / ND-CP</a:t>
            </a:r>
            <a:r>
              <a:rPr lang="zh-CN" altLang="en-US" dirty="0">
                <a:latin typeface="SimSun" panose="02010600030101010101" pitchFamily="2" charset="-122"/>
                <a:ea typeface="SimSun" panose="02010600030101010101" pitchFamily="2" charset="-122"/>
                <a:cs typeface="宋体"/>
              </a:rPr>
              <a:t>號法令的規定，第</a:t>
            </a:r>
            <a:r>
              <a:rPr lang="en-US" dirty="0">
                <a:latin typeface="SimSun" panose="02010600030101010101" pitchFamily="2" charset="-122"/>
                <a:ea typeface="SimSun" panose="02010600030101010101" pitchFamily="2" charset="-122"/>
                <a:cs typeface="宋体"/>
              </a:rPr>
              <a:t>03,16</a:t>
            </a:r>
            <a:r>
              <a:rPr lang="zh-CN" altLang="en-US" dirty="0">
                <a:latin typeface="SimSun" panose="02010600030101010101" pitchFamily="2" charset="-122"/>
                <a:ea typeface="SimSun" panose="02010600030101010101" pitchFamily="2" charset="-122"/>
                <a:cs typeface="宋体"/>
              </a:rPr>
              <a:t>或</a:t>
            </a:r>
            <a:r>
              <a:rPr lang="en-US" dirty="0">
                <a:latin typeface="SimSun" panose="02010600030101010101" pitchFamily="2" charset="-122"/>
                <a:ea typeface="SimSun" panose="02010600030101010101" pitchFamily="2" charset="-122"/>
                <a:cs typeface="宋体"/>
              </a:rPr>
              <a:t>17</a:t>
            </a:r>
            <a:r>
              <a:rPr lang="zh-CN" altLang="en-US" dirty="0">
                <a:latin typeface="SimSun" panose="02010600030101010101" pitchFamily="2" charset="-122"/>
                <a:ea typeface="SimSun" panose="02010600030101010101" pitchFamily="2" charset="-122"/>
                <a:cs typeface="宋体"/>
              </a:rPr>
              <a:t>號原始進口訂單的</a:t>
            </a:r>
            <a:r>
              <a:rPr lang="en-US" dirty="0">
                <a:latin typeface="SimSun" panose="02010600030101010101" pitchFamily="2" charset="-122"/>
                <a:ea typeface="SimSun" panose="02010600030101010101" pitchFamily="2" charset="-122"/>
                <a:cs typeface="宋体"/>
              </a:rPr>
              <a:t>3</a:t>
            </a:r>
            <a:r>
              <a:rPr lang="zh-CN" altLang="en-US" dirty="0">
                <a:latin typeface="SimSun" panose="02010600030101010101" pitchFamily="2" charset="-122"/>
                <a:ea typeface="SimSun" panose="02010600030101010101" pitchFamily="2" charset="-122"/>
                <a:cs typeface="宋体"/>
              </a:rPr>
              <a:t>份副本； </a:t>
            </a:r>
            <a:endParaRPr lang="en-US" altLang="zh-CN" dirty="0">
              <a:latin typeface="SimSun" panose="02010600030101010101" pitchFamily="2" charset="-122"/>
              <a:ea typeface="SimSun" panose="02010600030101010101" pitchFamily="2" charset="-122"/>
              <a:cs typeface="宋体"/>
            </a:endParaRPr>
          </a:p>
          <a:p>
            <a:pPr marL="0" indent="0">
              <a:buNone/>
            </a:pPr>
            <a:r>
              <a:rPr lang="en-US" dirty="0">
                <a:latin typeface="SimSun" panose="02010600030101010101" pitchFamily="2" charset="-122"/>
                <a:ea typeface="SimSun" panose="02010600030101010101" pitchFamily="2" charset="-122"/>
                <a:cs typeface="宋体"/>
              </a:rPr>
              <a:t>(b</a:t>
            </a:r>
            <a:r>
              <a:rPr lang="zh-CN" altLang="en-US" dirty="0">
                <a:latin typeface="SimSun" panose="02010600030101010101" pitchFamily="2" charset="-122"/>
                <a:ea typeface="SimSun" panose="02010600030101010101" pitchFamily="2" charset="-122"/>
                <a:cs typeface="宋体"/>
              </a:rPr>
              <a:t>）藥品證書的原件或經核證的副本；</a:t>
            </a:r>
            <a:r>
              <a:rPr lang="en-US" dirty="0">
                <a:latin typeface="SimSun" panose="02010600030101010101" pitchFamily="2" charset="-122"/>
                <a:ea typeface="SimSun" panose="02010600030101010101" pitchFamily="2" charset="-122"/>
                <a:cs typeface="宋体"/>
              </a:rPr>
              <a:t> </a:t>
            </a:r>
          </a:p>
          <a:p>
            <a:pPr marL="0" indent="0">
              <a:buNone/>
            </a:pPr>
            <a:r>
              <a:rPr lang="en-US" dirty="0">
                <a:latin typeface="SimSun" panose="02010600030101010101" pitchFamily="2" charset="-122"/>
                <a:ea typeface="SimSun" panose="02010600030101010101" pitchFamily="2" charset="-122"/>
                <a:cs typeface="宋体"/>
              </a:rPr>
              <a:t>(c</a:t>
            </a:r>
            <a:r>
              <a:rPr lang="zh-CN" altLang="en-US" dirty="0">
                <a:latin typeface="SimSun" panose="02010600030101010101" pitchFamily="2" charset="-122"/>
                <a:ea typeface="SimSun" panose="02010600030101010101" pitchFamily="2" charset="-122"/>
                <a:cs typeface="宋体"/>
              </a:rPr>
              <a:t>）進口企業蓋章的生產企業的品質標準和藥品檢測方法的副本</a:t>
            </a:r>
            <a:r>
              <a:rPr lang="en-US" dirty="0">
                <a:latin typeface="SimSun" panose="02010600030101010101" pitchFamily="2" charset="-122"/>
                <a:ea typeface="SimSun" panose="02010600030101010101" pitchFamily="2" charset="-122"/>
                <a:cs typeface="宋体"/>
              </a:rPr>
              <a:t>;</a:t>
            </a:r>
          </a:p>
          <a:p>
            <a:pPr marL="0" indent="0">
              <a:buNone/>
            </a:pPr>
            <a:r>
              <a:rPr lang="en-US" dirty="0">
                <a:latin typeface="SimSun" panose="02010600030101010101" pitchFamily="2" charset="-122"/>
                <a:ea typeface="SimSun" panose="02010600030101010101" pitchFamily="2" charset="-122"/>
                <a:cs typeface="宋体"/>
              </a:rPr>
              <a:t>(d</a:t>
            </a:r>
            <a:r>
              <a:rPr lang="zh-CN" altLang="en-US" dirty="0">
                <a:latin typeface="SimSun" panose="02010600030101010101" pitchFamily="2" charset="-122"/>
                <a:ea typeface="SimSun" panose="02010600030101010101" pitchFamily="2" charset="-122"/>
                <a:cs typeface="宋体"/>
              </a:rPr>
              <a:t>）藥品的原始</a:t>
            </a:r>
            <a:r>
              <a:rPr lang="en-US" dirty="0">
                <a:latin typeface="SimSun" panose="02010600030101010101" pitchFamily="2" charset="-122"/>
                <a:ea typeface="SimSun" panose="02010600030101010101" pitchFamily="2" charset="-122"/>
                <a:cs typeface="宋体"/>
              </a:rPr>
              <a:t>1</a:t>
            </a:r>
            <a:r>
              <a:rPr lang="zh-CN" altLang="en-US" dirty="0">
                <a:latin typeface="SimSun" panose="02010600030101010101" pitchFamily="2" charset="-122"/>
                <a:ea typeface="SimSun" panose="02010600030101010101" pitchFamily="2" charset="-122"/>
                <a:cs typeface="宋体"/>
              </a:rPr>
              <a:t>套標籤和說明書實際上是在頒發藥品證書的國家流通，除了標籤樣品和附帶的說明書醫藥產品</a:t>
            </a:r>
            <a:r>
              <a:rPr lang="en-US" dirty="0">
                <a:latin typeface="SimSun" panose="02010600030101010101" pitchFamily="2" charset="-122"/>
                <a:ea typeface="SimSun" panose="02010600030101010101" pitchFamily="2" charset="-122"/>
                <a:cs typeface="宋体"/>
              </a:rPr>
              <a:t>;2</a:t>
            </a:r>
            <a:r>
              <a:rPr lang="zh-CN" altLang="en-US" dirty="0">
                <a:latin typeface="SimSun" panose="02010600030101010101" pitchFamily="2" charset="-122"/>
                <a:ea typeface="SimSun" panose="02010600030101010101" pitchFamily="2" charset="-122"/>
                <a:cs typeface="宋体"/>
              </a:rPr>
              <a:t>套預期標籤樣品將在越南流通，越南使用說明書和進口設施印章</a:t>
            </a:r>
            <a:r>
              <a:rPr lang="en-US" dirty="0">
                <a:latin typeface="SimSun" panose="02010600030101010101" pitchFamily="2" charset="-122"/>
                <a:ea typeface="SimSun" panose="02010600030101010101" pitchFamily="2" charset="-122"/>
                <a:cs typeface="宋体"/>
              </a:rPr>
              <a:t>; </a:t>
            </a:r>
          </a:p>
          <a:p>
            <a:pPr marL="0" indent="0">
              <a:buNone/>
            </a:pPr>
            <a:r>
              <a:rPr lang="en-US" dirty="0">
                <a:latin typeface="SimSun" panose="02010600030101010101" pitchFamily="2" charset="-122"/>
                <a:ea typeface="SimSun" panose="02010600030101010101" pitchFamily="2" charset="-122"/>
                <a:cs typeface="宋体"/>
              </a:rPr>
              <a:t>(e</a:t>
            </a:r>
            <a:r>
              <a:rPr lang="zh-CN" altLang="en-US" dirty="0">
                <a:latin typeface="SimSun" panose="02010600030101010101" pitchFamily="2" charset="-122"/>
                <a:ea typeface="SimSun" panose="02010600030101010101" pitchFamily="2" charset="-122"/>
                <a:cs typeface="宋体"/>
              </a:rPr>
              <a:t>）根據衛生部長關於藥物註冊的規定的安全性和有效性的臨床資料。對於疫苗，根據衛生部長關於藥物註冊的規定，必須有額外越南的臨床檢測結果</a:t>
            </a:r>
            <a:r>
              <a:rPr lang="en-US" dirty="0">
                <a:latin typeface="SimSun" panose="02010600030101010101" pitchFamily="2" charset="-122"/>
                <a:ea typeface="SimSun" panose="02010600030101010101" pitchFamily="2" charset="-122"/>
                <a:cs typeface="宋体"/>
              </a:rPr>
              <a:t>;</a:t>
            </a:r>
          </a:p>
          <a:p>
            <a:pPr marL="0" lvl="0" indent="0">
              <a:buNone/>
            </a:pPr>
            <a:r>
              <a:rPr lang="en-SG" dirty="0">
                <a:latin typeface="SimSun" panose="02010600030101010101" pitchFamily="2" charset="-122"/>
                <a:ea typeface="SimSun" panose="02010600030101010101" pitchFamily="2" charset="-122"/>
                <a:cs typeface="宋体"/>
              </a:rPr>
              <a:t>(f</a:t>
            </a:r>
            <a:r>
              <a:rPr lang="en-US" dirty="0">
                <a:latin typeface="SimSun" panose="02010600030101010101" pitchFamily="2" charset="-122"/>
                <a:ea typeface="SimSun" panose="02010600030101010101" pitchFamily="2" charset="-122"/>
                <a:cs typeface="宋体"/>
              </a:rPr>
              <a:t>）如果進口藥物是成癮藥物，精神藥物，含有成癮藥物的組合藥物，含有精神藥物的組合藥物，則報告藥物業務結果根據第54號法令附錄III中的第18號表格，禁止在若干分支機搆和領域使用的物質清單上的藥品/ 2017 / ND-CP</a:t>
            </a:r>
            <a:r>
              <a:rPr lang="zh-CN" altLang="en-US" dirty="0">
                <a:latin typeface="SimSun" panose="02010600030101010101" pitchFamily="2" charset="-122"/>
                <a:ea typeface="SimSun" panose="02010600030101010101" pitchFamily="2" charset="-122"/>
                <a:cs typeface="宋体"/>
              </a:rPr>
              <a:t>；</a:t>
            </a:r>
            <a:endParaRPr lang="en-US" dirty="0">
              <a:latin typeface="SimSun" panose="02010600030101010101" pitchFamily="2" charset="-122"/>
              <a:ea typeface="SimSun" panose="02010600030101010101" pitchFamily="2" charset="-122"/>
              <a:cs typeface="宋体"/>
            </a:endParaRPr>
          </a:p>
          <a:p>
            <a:pPr marL="0" lvl="0" indent="0">
              <a:buNone/>
            </a:pPr>
            <a:r>
              <a:rPr lang="en-US" dirty="0">
                <a:latin typeface="SimSun" panose="02010600030101010101" pitchFamily="2" charset="-122"/>
                <a:ea typeface="SimSun" panose="02010600030101010101" pitchFamily="2" charset="-122"/>
                <a:cs typeface="宋体"/>
              </a:rPr>
              <a:t>(g</a:t>
            </a:r>
            <a:r>
              <a:rPr lang="zh-CN" altLang="en-US" dirty="0">
                <a:latin typeface="SimSun" panose="02010600030101010101" pitchFamily="2" charset="-122"/>
                <a:ea typeface="SimSun" panose="02010600030101010101" pitchFamily="2" charset="-122"/>
                <a:cs typeface="宋体"/>
              </a:rPr>
              <a:t>）</a:t>
            </a:r>
            <a:r>
              <a:rPr lang="en-US" dirty="0" err="1">
                <a:latin typeface="SimSun" panose="02010600030101010101" pitchFamily="2" charset="-122"/>
                <a:ea typeface="SimSun" panose="02010600030101010101" pitchFamily="2" charset="-122"/>
                <a:cs typeface="宋体"/>
              </a:rPr>
              <a:t>良好生產規範證書原件或經核證的副本</a:t>
            </a:r>
            <a:r>
              <a:rPr lang="en-US" dirty="0">
                <a:latin typeface="SimSun" panose="02010600030101010101" pitchFamily="2" charset="-122"/>
                <a:ea typeface="SimSun" panose="02010600030101010101" pitchFamily="2" charset="-122"/>
                <a:cs typeface="宋体"/>
              </a:rPr>
              <a:t>;</a:t>
            </a:r>
          </a:p>
          <a:p>
            <a:pPr marL="0" lvl="0" indent="0">
              <a:buNone/>
            </a:pPr>
            <a:r>
              <a:rPr lang="en-US" dirty="0">
                <a:latin typeface="SimSun" panose="02010600030101010101" pitchFamily="2" charset="-122"/>
                <a:ea typeface="SimSun" panose="02010600030101010101" pitchFamily="2" charset="-122"/>
                <a:cs typeface="宋体"/>
              </a:rPr>
              <a:t>(</a:t>
            </a:r>
            <a:r>
              <a:rPr lang="en-US" dirty="0" err="1">
                <a:latin typeface="SimSun" panose="02010600030101010101" pitchFamily="2" charset="-122"/>
                <a:ea typeface="SimSun" panose="02010600030101010101" pitchFamily="2" charset="-122"/>
                <a:cs typeface="宋体"/>
              </a:rPr>
              <a:t>h）企業進口放射性藥物</a:t>
            </a:r>
            <a:r>
              <a:rPr lang="zh-CN" altLang="en-US" dirty="0">
                <a:latin typeface="SimSun" panose="02010600030101010101" pitchFamily="2" charset="-122"/>
                <a:ea typeface="SimSun" panose="02010600030101010101" pitchFamily="2" charset="-122"/>
                <a:cs typeface="宋体"/>
              </a:rPr>
              <a:t>，</a:t>
            </a:r>
            <a:r>
              <a:rPr lang="en-US" dirty="0" err="1">
                <a:latin typeface="SimSun" panose="02010600030101010101" pitchFamily="2" charset="-122"/>
                <a:ea typeface="SimSun" panose="02010600030101010101" pitchFamily="2" charset="-122"/>
                <a:cs typeface="宋体"/>
              </a:rPr>
              <a:t>輻射工作許可證的蓋章副本。如果提交帶有企業印章的副本，則必須製作原件以供比較</a:t>
            </a:r>
            <a:r>
              <a:rPr lang="en-US" dirty="0">
                <a:latin typeface="SimSun" panose="02010600030101010101" pitchFamily="2" charset="-122"/>
                <a:ea typeface="SimSun" panose="02010600030101010101" pitchFamily="2" charset="-122"/>
                <a:cs typeface="宋体"/>
              </a:rPr>
              <a:t>。</a:t>
            </a:r>
          </a:p>
          <a:p>
            <a:endParaRPr lang="en-US" b="1" dirty="0">
              <a:latin typeface="宋体"/>
              <a:ea typeface="宋体"/>
              <a:cs typeface="宋体"/>
            </a:endParaRPr>
          </a:p>
        </p:txBody>
      </p:sp>
    </p:spTree>
    <p:extLst>
      <p:ext uri="{BB962C8B-B14F-4D97-AF65-F5344CB8AC3E}">
        <p14:creationId xmlns:p14="http://schemas.microsoft.com/office/powerpoint/2010/main" val="4232265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371600"/>
            <a:ext cx="8229600" cy="4389120"/>
          </a:xfrm>
        </p:spPr>
        <p:txBody>
          <a:bodyPr>
            <a:normAutofit/>
          </a:bodyPr>
          <a:lstStyle/>
          <a:p>
            <a:pPr marL="0" indent="0">
              <a:buNone/>
            </a:pPr>
            <a:r>
              <a:rPr lang="en-US" dirty="0">
                <a:latin typeface="SimSun" panose="02010600030101010101" pitchFamily="2" charset="-122"/>
                <a:ea typeface="SimSun" panose="02010600030101010101" pitchFamily="2" charset="-122"/>
              </a:rPr>
              <a:t>2.</a:t>
            </a:r>
            <a:r>
              <a:rPr lang="zh-CN" altLang="en-US" dirty="0">
                <a:latin typeface="SimSun" panose="02010600030101010101" pitchFamily="2" charset="-122"/>
                <a:ea typeface="SimSun" panose="02010600030101010101" pitchFamily="2" charset="-122"/>
              </a:rPr>
              <a:t>對於含有藥物，已在越南獲得流通登記檔但尚未滿足越南實際使用的藥物和已經在越南市場使用但這些藥物沒有在越南獲得流通登記檔也沒有達到治療需求的藥品</a:t>
            </a:r>
            <a:endParaRPr lang="en-US" altLang="zh-CN" dirty="0">
              <a:latin typeface="SimSun" panose="02010600030101010101" pitchFamily="2" charset="-122"/>
              <a:ea typeface="SimSun" panose="02010600030101010101" pitchFamily="2" charset="-122"/>
            </a:endParaRPr>
          </a:p>
          <a:p>
            <a:pPr marL="0" indent="0">
              <a:buNone/>
            </a:pPr>
            <a:r>
              <a:rPr lang="en-US" dirty="0">
                <a:latin typeface="SimSun" panose="02010600030101010101" pitchFamily="2" charset="-122"/>
                <a:ea typeface="SimSun" panose="02010600030101010101" pitchFamily="2" charset="-122"/>
              </a:rPr>
              <a:t> A. </a:t>
            </a:r>
            <a:r>
              <a:rPr lang="zh-CN" altLang="en-US" dirty="0">
                <a:latin typeface="SimSun" panose="02010600030101010101" pitchFamily="2" charset="-122"/>
                <a:ea typeface="SimSun" panose="02010600030101010101" pitchFamily="2" charset="-122"/>
              </a:rPr>
              <a:t>進口要求</a:t>
            </a:r>
            <a:endParaRPr lang="en-US" altLang="zh-CN" dirty="0">
              <a:latin typeface="SimSun" panose="02010600030101010101" pitchFamily="2" charset="-122"/>
              <a:ea typeface="SimSun" panose="02010600030101010101" pitchFamily="2" charset="-122"/>
            </a:endParaRPr>
          </a:p>
          <a:p>
            <a:pPr marL="0" indent="0">
              <a:buNone/>
            </a:pPr>
            <a:r>
              <a:rPr lang="en-US" dirty="0">
                <a:latin typeface="SimSun" panose="02010600030101010101" pitchFamily="2" charset="-122"/>
                <a:ea typeface="SimSun" panose="02010600030101010101" pitchFamily="2" charset="-122"/>
              </a:rPr>
              <a:t>(a</a:t>
            </a:r>
            <a:r>
              <a:rPr lang="zh-CN" altLang="en-US" dirty="0">
                <a:latin typeface="SimSun" panose="02010600030101010101" pitchFamily="2" charset="-122"/>
                <a:ea typeface="SimSun" panose="02010600030101010101" pitchFamily="2" charset="-122"/>
              </a:rPr>
              <a:t>）屬於達到衛生部宣佈的治療需求的藥物清單</a:t>
            </a:r>
            <a:r>
              <a:rPr lang="en-US" dirty="0">
                <a:latin typeface="SimSun" panose="02010600030101010101" pitchFamily="2" charset="-122"/>
                <a:ea typeface="SimSun" panose="02010600030101010101" pitchFamily="2" charset="-122"/>
              </a:rPr>
              <a:t>;</a:t>
            </a:r>
          </a:p>
          <a:p>
            <a:pPr marL="0" indent="0">
              <a:buNone/>
            </a:pPr>
            <a:r>
              <a:rPr lang="en-US" dirty="0">
                <a:latin typeface="SimSun" panose="02010600030101010101" pitchFamily="2" charset="-122"/>
                <a:ea typeface="SimSun" panose="02010600030101010101" pitchFamily="2" charset="-122"/>
              </a:rPr>
              <a:t>(b</a:t>
            </a:r>
            <a:r>
              <a:rPr lang="zh-CN" altLang="en-US" dirty="0">
                <a:latin typeface="SimSun" panose="02010600030101010101" pitchFamily="2" charset="-122"/>
                <a:ea typeface="SimSun" panose="02010600030101010101" pitchFamily="2" charset="-122"/>
              </a:rPr>
              <a:t>）被許可在以下國家之一流通：製造國，參考國家是</a:t>
            </a:r>
            <a:r>
              <a:rPr lang="en-US" dirty="0">
                <a:latin typeface="SimSun" panose="02010600030101010101" pitchFamily="2" charset="-122"/>
                <a:ea typeface="SimSun" panose="02010600030101010101" pitchFamily="2" charset="-122"/>
              </a:rPr>
              <a:t>ICH</a:t>
            </a:r>
            <a:r>
              <a:rPr lang="zh-CN" altLang="en-US" dirty="0">
                <a:latin typeface="SimSun" panose="02010600030101010101" pitchFamily="2" charset="-122"/>
                <a:ea typeface="SimSun" panose="02010600030101010101" pitchFamily="2" charset="-122"/>
              </a:rPr>
              <a:t>或澳大利亞的成員。</a:t>
            </a:r>
            <a:r>
              <a:rPr lang="en-US" dirty="0">
                <a:latin typeface="SimSun" panose="02010600030101010101" pitchFamily="2" charset="-122"/>
                <a:ea typeface="SimSun" panose="02010600030101010101" pitchFamily="2" charset="-122"/>
              </a:rPr>
              <a:t> </a:t>
            </a:r>
          </a:p>
          <a:p>
            <a:endParaRPr lang="en-US" dirty="0"/>
          </a:p>
        </p:txBody>
      </p:sp>
    </p:spTree>
    <p:extLst>
      <p:ext uri="{BB962C8B-B14F-4D97-AF65-F5344CB8AC3E}">
        <p14:creationId xmlns:p14="http://schemas.microsoft.com/office/powerpoint/2010/main" val="3997340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666</TotalTime>
  <Words>1369</Words>
  <Application>Microsoft Office PowerPoint</Application>
  <PresentationFormat>全屏显示(4:3)</PresentationFormat>
  <Paragraphs>65</Paragraphs>
  <Slides>12</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FangSong</vt:lpstr>
      <vt:lpstr>宋体</vt:lpstr>
      <vt:lpstr>宋体</vt:lpstr>
      <vt:lpstr>Calibri</vt:lpstr>
      <vt:lpstr>Constantia</vt:lpstr>
      <vt:lpstr>Wingdings 2</vt:lpstr>
      <vt:lpstr>Flow</vt:lpstr>
      <vt:lpstr>越南傳統中藥產品市場准入與管理  </vt:lpstr>
      <vt:lpstr>PowerPoint 演示文稿</vt:lpstr>
      <vt:lpstr>管理機構</vt:lpstr>
      <vt:lpstr>PowerPoint 演示文稿</vt:lpstr>
      <vt:lpstr>PowerPoint 演示文稿</vt:lpstr>
      <vt:lpstr>藥品進口規定 </vt:lpstr>
      <vt:lpstr>進口藥品和藥品原料的要求</vt:lpstr>
      <vt:lpstr>PowerPoint 演示文稿</vt:lpstr>
      <vt:lpstr>PowerPoint 演示文稿</vt:lpstr>
      <vt:lpstr>PowerPoint 演示文稿</vt:lpstr>
      <vt:lpstr>藥品註冊申報程式</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THỊ TRƯỜNG CÁC SẢN PHẨM TRUNG DƯỢC TẠI VIỆT NAM</dc:title>
  <dc:creator>CY</dc:creator>
  <cp:lastModifiedBy>Zheng ZHANG</cp:lastModifiedBy>
  <cp:revision>91</cp:revision>
  <dcterms:created xsi:type="dcterms:W3CDTF">2019-01-10T04:54:25Z</dcterms:created>
  <dcterms:modified xsi:type="dcterms:W3CDTF">2019-03-28T02:13:47Z</dcterms:modified>
</cp:coreProperties>
</file>